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65" r:id="rId6"/>
    <p:sldId id="267" r:id="rId7"/>
    <p:sldId id="264" r:id="rId8"/>
    <p:sldId id="298" r:id="rId9"/>
    <p:sldId id="299" r:id="rId10"/>
    <p:sldId id="300" r:id="rId11"/>
    <p:sldId id="302" r:id="rId12"/>
    <p:sldId id="301" r:id="rId13"/>
    <p:sldId id="342" r:id="rId14"/>
    <p:sldId id="303" r:id="rId15"/>
    <p:sldId id="304" r:id="rId16"/>
    <p:sldId id="306" r:id="rId17"/>
    <p:sldId id="305" r:id="rId18"/>
    <p:sldId id="324" r:id="rId19"/>
    <p:sldId id="275" r:id="rId20"/>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7ABA"/>
    <a:srgbClr val="58C4B8"/>
    <a:srgbClr val="15B1B8"/>
    <a:srgbClr val="24B0D2"/>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8"/>
    <p:restoredTop sz="94676"/>
  </p:normalViewPr>
  <p:slideViewPr>
    <p:cSldViewPr snapToGrid="0" snapToObjects="1">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27.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tags" Target="../tags/tag13.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tags" Target="../tags/tag16.xml"/><Relationship Id="rId3" Type="http://schemas.openxmlformats.org/officeDocument/2006/relationships/image" Target="../media/image22.jpeg"/><Relationship Id="rId2" Type="http://schemas.openxmlformats.org/officeDocument/2006/relationships/tags" Target="../tags/tag15.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image" Target="../media/image34.png"/><Relationship Id="rId7" Type="http://schemas.openxmlformats.org/officeDocument/2006/relationships/tags" Target="../tags/tag25.xml"/><Relationship Id="rId6" Type="http://schemas.openxmlformats.org/officeDocument/2006/relationships/image" Target="../media/image33.png"/><Relationship Id="rId5" Type="http://schemas.openxmlformats.org/officeDocument/2006/relationships/tags" Target="../tags/tag24.xml"/><Relationship Id="rId4" Type="http://schemas.openxmlformats.org/officeDocument/2006/relationships/image" Target="../media/image32.png"/><Relationship Id="rId3" Type="http://schemas.openxmlformats.org/officeDocument/2006/relationships/tags" Target="../tags/tag23.xml"/><Relationship Id="rId2" Type="http://schemas.openxmlformats.org/officeDocument/2006/relationships/tags" Target="../tags/tag22.xml"/><Relationship Id="rId12" Type="http://schemas.openxmlformats.org/officeDocument/2006/relationships/notesSlide" Target="../notesSlides/notesSlide16.xml"/><Relationship Id="rId11" Type="http://schemas.openxmlformats.org/officeDocument/2006/relationships/slideLayout" Target="../slideLayouts/slideLayout2.xml"/><Relationship Id="rId10" Type="http://schemas.openxmlformats.org/officeDocument/2006/relationships/image" Target="../media/image35.png"/><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tags" Target="../tags/tag3.xml"/><Relationship Id="rId4" Type="http://schemas.openxmlformats.org/officeDocument/2006/relationships/image" Target="../media/image10.jpeg"/><Relationship Id="rId3" Type="http://schemas.openxmlformats.org/officeDocument/2006/relationships/tags" Target="../tags/tag2.xml"/><Relationship Id="rId2" Type="http://schemas.openxmlformats.org/officeDocument/2006/relationships/image" Target="../media/image9.jpeg"/><Relationship Id="rId10" Type="http://schemas.openxmlformats.org/officeDocument/2006/relationships/notesSlide" Target="../notesSlides/notesSlide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7.xml"/><Relationship Id="rId2" Type="http://schemas.openxmlformats.org/officeDocument/2006/relationships/image" Target="../media/image12.png"/><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tags" Target="../tags/tag9.xml"/><Relationship Id="rId2" Type="http://schemas.openxmlformats.org/officeDocument/2006/relationships/image" Target="../media/image14.jpeg"/><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8844" b="61520"/>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0800" r="52969"/>
          <a:stretch>
            <a:fillRect/>
          </a:stretch>
        </p:blipFill>
        <p:spPr>
          <a:xfrm>
            <a:off x="-1" y="4114800"/>
            <a:ext cx="6255327" cy="2743200"/>
          </a:xfrm>
          <a:prstGeom prst="rect">
            <a:avLst/>
          </a:prstGeom>
        </p:spPr>
      </p:pic>
      <p:sp>
        <p:nvSpPr>
          <p:cNvPr id="9" name="文本框 8"/>
          <p:cNvSpPr txBox="1"/>
          <p:nvPr/>
        </p:nvSpPr>
        <p:spPr>
          <a:xfrm>
            <a:off x="2970927" y="2423739"/>
            <a:ext cx="6340197" cy="830997"/>
          </a:xfrm>
          <a:prstGeom prst="rect">
            <a:avLst/>
          </a:prstGeom>
          <a:noFill/>
        </p:spPr>
        <p:txBody>
          <a:bodyPr wrap="none" rtlCol="0">
            <a:spAutoFit/>
          </a:bodyPr>
          <a:lstStyle/>
          <a:p>
            <a:r>
              <a:rPr kumimoji="1" lang="zh-CN" altLang="en-US" sz="4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单</a:t>
            </a:r>
            <a:r>
              <a:rPr kumimoji="1" lang="zh-CN" altLang="en-US" sz="48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击此处添加您的标题</a:t>
            </a:r>
            <a:endParaRPr kumimoji="1" lang="zh-CN" altLang="en-US" sz="48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604922" y="4419191"/>
            <a:ext cx="7413015" cy="415498"/>
          </a:xfrm>
          <a:prstGeom prst="rect">
            <a:avLst/>
          </a:prstGeom>
        </p:spPr>
        <p:txBody>
          <a:bodyPr wrap="square">
            <a:spAutoFit/>
          </a:bodyPr>
          <a:lstStyle/>
          <a:p>
            <a:pPr algn="ctr"/>
            <a:r>
              <a:rPr lang="en-US" altLang="zh-CN" sz="1050" b="0" i="0" dirty="0">
                <a:solidFill>
                  <a:schemeClr val="bg1">
                    <a:lumMod val="50000"/>
                  </a:schemeClr>
                </a:solidFill>
                <a:effectLst/>
                <a:latin typeface="+mn-ea"/>
              </a:rPr>
              <a:t>To the world you may be one person, but to one person you may be the worldTo the world you may be one person, but to one person you may be the worldTo the world you may be one </a:t>
            </a:r>
            <a:r>
              <a:rPr lang="en-US" altLang="zh-CN" sz="1050" b="0" i="0" dirty="0" smtClean="0">
                <a:solidFill>
                  <a:schemeClr val="bg1">
                    <a:lumMod val="50000"/>
                  </a:schemeClr>
                </a:solidFill>
                <a:effectLst/>
                <a:latin typeface="+mn-ea"/>
              </a:rPr>
              <a:t>person</a:t>
            </a:r>
            <a:endParaRPr lang="zh-CN" altLang="en-US" sz="1050" dirty="0">
              <a:solidFill>
                <a:schemeClr val="bg1">
                  <a:lumMod val="50000"/>
                </a:schemeClr>
              </a:solidFill>
              <a:latin typeface="+mn-ea"/>
            </a:endParaRPr>
          </a:p>
        </p:txBody>
      </p:sp>
      <p:sp>
        <p:nvSpPr>
          <p:cNvPr id="11" name="文本框 10"/>
          <p:cNvSpPr txBox="1"/>
          <p:nvPr/>
        </p:nvSpPr>
        <p:spPr>
          <a:xfrm>
            <a:off x="4573615" y="3541934"/>
            <a:ext cx="3475631" cy="307777"/>
          </a:xfrm>
          <a:prstGeom prst="rect">
            <a:avLst/>
          </a:prstGeom>
          <a:noFill/>
        </p:spPr>
        <p:txBody>
          <a:bodyPr wrap="none" rtlCol="0">
            <a:spAutoFit/>
          </a:bodyPr>
          <a:lstStyle/>
          <a:p>
            <a:r>
              <a:rPr kumimoji="1" lang="zh-CN" altLang="en-US" sz="1400" dirty="0">
                <a:solidFill>
                  <a:schemeClr val="tx1">
                    <a:lumMod val="75000"/>
                    <a:lumOff val="25000"/>
                  </a:schemeClr>
                </a:solidFill>
              </a:rPr>
              <a:t>汇报人</a:t>
            </a:r>
            <a:r>
              <a:rPr kumimoji="1" lang="zh-CN" altLang="en-US" sz="1400" dirty="0" smtClean="0">
                <a:solidFill>
                  <a:schemeClr val="tx1">
                    <a:lumMod val="75000"/>
                    <a:lumOff val="25000"/>
                  </a:schemeClr>
                </a:solidFill>
              </a:rPr>
              <a:t>：</a:t>
            </a:r>
            <a:r>
              <a:rPr kumimoji="1" lang="zh-CN" altLang="en-US" sz="1400" dirty="0">
                <a:solidFill>
                  <a:schemeClr val="tx1">
                    <a:lumMod val="75000"/>
                    <a:lumOff val="25000"/>
                  </a:schemeClr>
                </a:solidFill>
              </a:rPr>
              <a:t>优</a:t>
            </a:r>
            <a:r>
              <a:rPr kumimoji="1" lang="zh-CN" altLang="en-US" sz="1400" dirty="0" smtClean="0">
                <a:solidFill>
                  <a:schemeClr val="tx1">
                    <a:lumMod val="75000"/>
                    <a:lumOff val="25000"/>
                  </a:schemeClr>
                </a:solidFill>
              </a:rPr>
              <a:t>品</a:t>
            </a:r>
            <a:r>
              <a:rPr kumimoji="1" lang="en-US" altLang="zh-CN" sz="1400" dirty="0" smtClean="0">
                <a:solidFill>
                  <a:schemeClr val="tx1">
                    <a:lumMod val="75000"/>
                    <a:lumOff val="25000"/>
                  </a:schemeClr>
                </a:solidFill>
              </a:rPr>
              <a:t>PPT</a:t>
            </a:r>
            <a:r>
              <a:rPr kumimoji="1" lang="zh-CN" altLang="en-US" sz="1400" dirty="0" smtClean="0">
                <a:solidFill>
                  <a:schemeClr val="tx1">
                    <a:lumMod val="75000"/>
                    <a:lumOff val="25000"/>
                  </a:schemeClr>
                </a:solidFill>
              </a:rPr>
              <a:t>     </a:t>
            </a:r>
            <a:r>
              <a:rPr kumimoji="1" lang="zh-CN" altLang="en-US" sz="1400" dirty="0">
                <a:solidFill>
                  <a:schemeClr val="tx1">
                    <a:lumMod val="75000"/>
                    <a:lumOff val="25000"/>
                  </a:schemeClr>
                </a:solidFill>
              </a:rPr>
              <a:t>汇报时间：</a:t>
            </a:r>
            <a:r>
              <a:rPr kumimoji="1" lang="en-US" altLang="zh-CN" sz="1400" dirty="0">
                <a:solidFill>
                  <a:schemeClr val="tx1">
                    <a:lumMod val="75000"/>
                    <a:lumOff val="25000"/>
                  </a:schemeClr>
                </a:solidFill>
              </a:rPr>
              <a:t>XX</a:t>
            </a:r>
            <a:r>
              <a:rPr kumimoji="1" lang="zh-CN" altLang="en-US" sz="1400" dirty="0">
                <a:solidFill>
                  <a:schemeClr val="tx1">
                    <a:lumMod val="75000"/>
                    <a:lumOff val="25000"/>
                  </a:schemeClr>
                </a:solidFill>
              </a:rPr>
              <a:t>年</a:t>
            </a:r>
            <a:r>
              <a:rPr kumimoji="1" lang="en-US" altLang="zh-CN" sz="1400" dirty="0">
                <a:solidFill>
                  <a:schemeClr val="tx1">
                    <a:lumMod val="75000"/>
                    <a:lumOff val="25000"/>
                  </a:schemeClr>
                </a:solidFill>
              </a:rPr>
              <a:t>XX</a:t>
            </a:r>
            <a:r>
              <a:rPr kumimoji="1" lang="zh-CN" altLang="en-US" sz="1400" dirty="0">
                <a:solidFill>
                  <a:schemeClr val="tx1">
                    <a:lumMod val="75000"/>
                    <a:lumOff val="25000"/>
                  </a:schemeClr>
                </a:solidFill>
              </a:rPr>
              <a:t>月</a:t>
            </a:r>
            <a:endParaRPr kumimoji="1" lang="zh-CN" altLang="en-US" sz="1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9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34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0"/>
                                        </p:tgtEl>
                                        <p:attrNameLst>
                                          <p:attrName>ppt_y</p:attrName>
                                        </p:attrNameLst>
                                      </p:cBhvr>
                                      <p:tavLst>
                                        <p:tav tm="0">
                                          <p:val>
                                            <p:strVal val="#ppt_y"/>
                                          </p:val>
                                        </p:tav>
                                        <p:tav tm="100000">
                                          <p:val>
                                            <p:strVal val="#ppt_y"/>
                                          </p:val>
                                        </p:tav>
                                      </p:tavLst>
                                    </p:anim>
                                    <p:anim calcmode="lin" valueType="num">
                                      <p:cBhvr>
                                        <p:cTn id="3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1605280" cy="521970"/>
          </a:xfrm>
          <a:prstGeom prst="rect">
            <a:avLst/>
          </a:prstGeom>
          <a:noFill/>
        </p:spPr>
        <p:txBody>
          <a:bodyPr wrap="none" rtlCol="0">
            <a:spAutoFit/>
          </a:bodyPr>
          <a:lstStyle/>
          <a:p>
            <a:pPr algn="l"/>
            <a:r>
              <a:rPr kumimoji="1" lang="zh-CN" altLang="en-US" sz="2800" dirty="0">
                <a:solidFill>
                  <a:schemeClr val="bg1"/>
                </a:solidFill>
                <a:sym typeface="+mn-ea"/>
              </a:rPr>
              <a:t>预约信</a:t>
            </a:r>
            <a:r>
              <a:rPr kumimoji="1" lang="zh-CN" altLang="en-US" sz="2800" dirty="0">
                <a:solidFill>
                  <a:schemeClr val="bg1"/>
                </a:solidFill>
                <a:sym typeface="+mn-ea"/>
              </a:rPr>
              <a:t>息</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5862320" y="1405890"/>
            <a:ext cx="6195060" cy="5184140"/>
          </a:xfrm>
          <a:prstGeom prst="rect">
            <a:avLst/>
          </a:prstGeom>
          <a:noFill/>
        </p:spPr>
        <p:txBody>
          <a:bodyPr wrap="square" rtlCol="0">
            <a:noAutofit/>
          </a:bodyPr>
          <a:p>
            <a:pPr indent="457200"/>
          </a:p>
          <a:p>
            <a:pPr indent="457200"/>
          </a:p>
          <a:p>
            <a:r>
              <a:t>3. 座位预约成功后，用户可以在当前预约和历史预约中查看自己的预约信息，包括座位号、预约时间等。</a:t>
            </a:r>
          </a:p>
          <a:p/>
          <a:p>
            <a:r>
              <a:rPr lang="en-US"/>
              <a:t>       a. </a:t>
            </a:r>
            <a:r>
              <a:t>用户</a:t>
            </a:r>
            <a:r>
              <a:rPr lang="zh-CN"/>
              <a:t>可在当前预约页面</a:t>
            </a:r>
            <a:r>
              <a:rPr>
                <a:solidFill>
                  <a:srgbClr val="067ABA"/>
                </a:solidFill>
              </a:rPr>
              <a:t>取消预约</a:t>
            </a:r>
            <a:r>
              <a:t>，</a:t>
            </a:r>
            <a:r>
              <a:rPr lang="zh-CN"/>
              <a:t>查看</a:t>
            </a:r>
            <a:r>
              <a:rPr lang="zh-CN">
                <a:solidFill>
                  <a:srgbClr val="FF0000"/>
                </a:solidFill>
              </a:rPr>
              <a:t>未使用预约座位的详细信息</a:t>
            </a:r>
            <a:r>
              <a:t>。</a:t>
            </a:r>
          </a:p>
          <a:p>
            <a:r>
              <a:rPr lang="en-US"/>
              <a:t>       b.</a:t>
            </a:r>
            <a:r>
              <a:rPr lang="zh-CN" altLang="en-US"/>
              <a:t>用户可在我的预约页面查看自己近期预约的</a:t>
            </a:r>
            <a:r>
              <a:rPr lang="zh-CN" altLang="en-US">
                <a:solidFill>
                  <a:srgbClr val="FF0000"/>
                </a:solidFill>
              </a:rPr>
              <a:t>提醒信息</a:t>
            </a:r>
            <a:r>
              <a:rPr lang="zh-CN" altLang="en-US"/>
              <a:t>和自己</a:t>
            </a:r>
            <a:r>
              <a:rPr lang="zh-CN" altLang="en-US">
                <a:solidFill>
                  <a:srgbClr val="FF0000"/>
                </a:solidFill>
              </a:rPr>
              <a:t>打卡次数</a:t>
            </a:r>
            <a:r>
              <a:rPr lang="zh-CN" altLang="en-US"/>
              <a:t>、</a:t>
            </a:r>
            <a:r>
              <a:rPr lang="zh-CN" altLang="en-US">
                <a:solidFill>
                  <a:srgbClr val="FF0000"/>
                </a:solidFill>
              </a:rPr>
              <a:t>缺卡次数</a:t>
            </a:r>
            <a:r>
              <a:rPr lang="zh-CN" altLang="en-US"/>
              <a:t>、</a:t>
            </a:r>
            <a:r>
              <a:rPr lang="zh-CN" altLang="en-US">
                <a:solidFill>
                  <a:srgbClr val="FF0000"/>
                </a:solidFill>
              </a:rPr>
              <a:t>取消次数</a:t>
            </a:r>
            <a:r>
              <a:rPr lang="zh-CN" altLang="en-US"/>
              <a:t>，达到激励自己的作用</a:t>
            </a:r>
            <a:endParaRPr lang="zh-CN" altLang="en-US"/>
          </a:p>
          <a:p/>
          <a:p>
            <a:r>
              <a:t>5. 后台管理人员可以查看预约记录，包括预约人信息、座位号、预约时间等。</a:t>
            </a:r>
          </a:p>
          <a:p/>
          <a:p>
            <a:r>
              <a:t>6. 后台管理人员可以对座位图进行编辑，包括添加、删除、修改座位信息等，比如</a:t>
            </a:r>
            <a:r>
              <a:rPr>
                <a:solidFill>
                  <a:srgbClr val="FF0000"/>
                </a:solidFill>
              </a:rPr>
              <a:t>座位损坏等</a:t>
            </a:r>
            <a:r>
              <a:rPr lang="zh-CN">
                <a:solidFill>
                  <a:srgbClr val="FF0000"/>
                </a:solidFill>
              </a:rPr>
              <a:t>特殊情况</a:t>
            </a:r>
            <a:r>
              <a:t>，后台人员可以设置该座位状态为不可预约；</a:t>
            </a:r>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418465" y="1405890"/>
            <a:ext cx="2404745" cy="5346065"/>
          </a:xfrm>
          <a:prstGeom prst="rect">
            <a:avLst/>
          </a:prstGeom>
        </p:spPr>
      </p:pic>
      <p:pic>
        <p:nvPicPr>
          <p:cNvPr id="8" name="图片 7"/>
          <p:cNvPicPr>
            <a:picLocks noChangeAspect="1"/>
          </p:cNvPicPr>
          <p:nvPr/>
        </p:nvPicPr>
        <p:blipFill>
          <a:blip r:embed="rId4"/>
          <a:stretch>
            <a:fillRect/>
          </a:stretch>
        </p:blipFill>
        <p:spPr>
          <a:xfrm>
            <a:off x="2896235" y="1405890"/>
            <a:ext cx="2447925" cy="5440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1252" y="658906"/>
            <a:ext cx="4094480" cy="521970"/>
          </a:xfrm>
          <a:prstGeom prst="rect">
            <a:avLst/>
          </a:prstGeom>
          <a:noFill/>
        </p:spPr>
        <p:txBody>
          <a:bodyPr wrap="none" rtlCol="0">
            <a:spAutoFit/>
          </a:bodyPr>
          <a:lstStyle/>
          <a:p>
            <a:r>
              <a:rPr kumimoji="1" lang="zh-CN" altLang="en-US" sz="2800" dirty="0">
                <a:solidFill>
                  <a:schemeClr val="bg1"/>
                </a:solidFill>
                <a:sym typeface="+mn-ea"/>
              </a:rPr>
              <a:t>取消预约、缺卡取消次数</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7933055" y="1405890"/>
            <a:ext cx="4124325" cy="5184140"/>
          </a:xfrm>
          <a:prstGeom prst="rect">
            <a:avLst/>
          </a:prstGeom>
          <a:noFill/>
        </p:spPr>
        <p:txBody>
          <a:bodyPr wrap="square" rtlCol="0">
            <a:noAutofit/>
          </a:bodyPr>
          <a:p>
            <a:pPr indent="457200"/>
          </a:p>
          <a:p>
            <a:pPr indent="457200"/>
          </a:p>
          <a:p>
            <a:r>
              <a:rPr lang="en-US">
                <a:sym typeface="+mn-ea"/>
              </a:rPr>
              <a:t>   a. </a:t>
            </a:r>
            <a:r>
              <a:rPr>
                <a:sym typeface="+mn-ea"/>
              </a:rPr>
              <a:t>用户</a:t>
            </a:r>
            <a:r>
              <a:rPr lang="zh-CN">
                <a:sym typeface="+mn-ea"/>
              </a:rPr>
              <a:t>可在当前预约页面</a:t>
            </a:r>
            <a:r>
              <a:rPr>
                <a:solidFill>
                  <a:srgbClr val="FF0000"/>
                </a:solidFill>
                <a:sym typeface="+mn-ea"/>
              </a:rPr>
              <a:t>取消预约</a:t>
            </a:r>
            <a:r>
              <a:rPr>
                <a:sym typeface="+mn-ea"/>
              </a:rPr>
              <a:t>，</a:t>
            </a:r>
            <a:r>
              <a:rPr lang="zh-CN">
                <a:sym typeface="+mn-ea"/>
              </a:rPr>
              <a:t>查看</a:t>
            </a:r>
            <a:r>
              <a:rPr lang="zh-CN">
                <a:solidFill>
                  <a:srgbClr val="FF0000"/>
                </a:solidFill>
                <a:sym typeface="+mn-ea"/>
              </a:rPr>
              <a:t>未使用预约座位的详细信息</a:t>
            </a:r>
            <a:r>
              <a:rPr>
                <a:sym typeface="+mn-ea"/>
              </a:rPr>
              <a:t>。</a:t>
            </a:r>
            <a:endParaRPr>
              <a:sym typeface="+mn-ea"/>
            </a:endParaRPr>
          </a:p>
          <a:p>
            <a:endParaRPr>
              <a:sym typeface="+mn-ea"/>
            </a:endParaRPr>
          </a:p>
          <a:p>
            <a:r>
              <a:rPr lang="en-US">
                <a:sym typeface="+mn-ea"/>
              </a:rPr>
              <a:t>       b.</a:t>
            </a:r>
            <a:r>
              <a:rPr lang="zh-CN" altLang="en-US">
                <a:sym typeface="+mn-ea"/>
              </a:rPr>
              <a:t>用户可在我的预约页面查看自己近期预约的</a:t>
            </a:r>
            <a:r>
              <a:rPr lang="zh-CN" altLang="en-US">
                <a:solidFill>
                  <a:srgbClr val="FF0000"/>
                </a:solidFill>
                <a:sym typeface="+mn-ea"/>
              </a:rPr>
              <a:t>提醒信息</a:t>
            </a:r>
            <a:r>
              <a:rPr lang="zh-CN" altLang="en-US">
                <a:sym typeface="+mn-ea"/>
              </a:rPr>
              <a:t>和自己</a:t>
            </a:r>
            <a:r>
              <a:rPr lang="zh-CN" altLang="en-US">
                <a:solidFill>
                  <a:srgbClr val="FF0000"/>
                </a:solidFill>
                <a:sym typeface="+mn-ea"/>
              </a:rPr>
              <a:t>打卡次数</a:t>
            </a:r>
            <a:r>
              <a:rPr lang="zh-CN" altLang="en-US">
                <a:sym typeface="+mn-ea"/>
              </a:rPr>
              <a:t>、</a:t>
            </a:r>
            <a:r>
              <a:rPr lang="zh-CN" altLang="en-US">
                <a:solidFill>
                  <a:srgbClr val="FF0000"/>
                </a:solidFill>
                <a:sym typeface="+mn-ea"/>
              </a:rPr>
              <a:t>缺卡次数</a:t>
            </a:r>
            <a:r>
              <a:rPr lang="zh-CN" altLang="en-US">
                <a:sym typeface="+mn-ea"/>
              </a:rPr>
              <a:t>、</a:t>
            </a:r>
            <a:r>
              <a:rPr lang="zh-CN" altLang="en-US">
                <a:solidFill>
                  <a:srgbClr val="FF0000"/>
                </a:solidFill>
                <a:sym typeface="+mn-ea"/>
              </a:rPr>
              <a:t>取消次数</a:t>
            </a:r>
            <a:r>
              <a:rPr lang="zh-CN" altLang="en-US">
                <a:sym typeface="+mn-ea"/>
              </a:rPr>
              <a:t>，达到激励自己的作用</a:t>
            </a:r>
            <a:endParaRPr lang="zh-CN" altLang="en-US"/>
          </a:p>
          <a:p/>
        </p:txBody>
      </p:sp>
      <p:pic>
        <p:nvPicPr>
          <p:cNvPr id="3" name="图片 -2147482418" descr="9a840cc304f86ce288bda2bbb2872c4"/>
          <p:cNvPicPr>
            <a:picLocks noChangeAspect="1"/>
          </p:cNvPicPr>
          <p:nvPr>
            <p:custDataLst>
              <p:tags r:id="rId2"/>
            </p:custDataLst>
          </p:nvPr>
        </p:nvPicPr>
        <p:blipFill>
          <a:blip r:embed="rId3"/>
          <a:stretch>
            <a:fillRect/>
          </a:stretch>
        </p:blipFill>
        <p:spPr>
          <a:xfrm>
            <a:off x="870585" y="1089660"/>
            <a:ext cx="2570480" cy="5713730"/>
          </a:xfrm>
          <a:prstGeom prst="rect">
            <a:avLst/>
          </a:prstGeom>
          <a:noFill/>
          <a:ln w="9525">
            <a:noFill/>
          </a:ln>
        </p:spPr>
      </p:pic>
      <p:pic>
        <p:nvPicPr>
          <p:cNvPr id="4" name="图片 -2147482414" descr="45b7e1dbe7d264c379d4cbb23a4051a"/>
          <p:cNvPicPr>
            <a:picLocks noChangeAspect="1"/>
          </p:cNvPicPr>
          <p:nvPr>
            <p:custDataLst>
              <p:tags r:id="rId4"/>
            </p:custDataLst>
          </p:nvPr>
        </p:nvPicPr>
        <p:blipFill>
          <a:blip r:embed="rId5"/>
          <a:stretch>
            <a:fillRect/>
          </a:stretch>
        </p:blipFill>
        <p:spPr>
          <a:xfrm>
            <a:off x="3624580" y="1089660"/>
            <a:ext cx="2514600" cy="5591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82677" y="658906"/>
            <a:ext cx="1605280" cy="521970"/>
          </a:xfrm>
          <a:prstGeom prst="rect">
            <a:avLst/>
          </a:prstGeom>
          <a:noFill/>
        </p:spPr>
        <p:txBody>
          <a:bodyPr wrap="none" rtlCol="0">
            <a:spAutoFit/>
          </a:bodyPr>
          <a:lstStyle/>
          <a:p>
            <a:pPr algn="l"/>
            <a:r>
              <a:rPr kumimoji="1" lang="zh-CN" altLang="en-US" sz="2800" dirty="0">
                <a:solidFill>
                  <a:schemeClr val="bg1"/>
                </a:solidFill>
                <a:sym typeface="+mn-ea"/>
              </a:rPr>
              <a:t>监督举报</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6287770" y="1405890"/>
            <a:ext cx="5769610" cy="3347085"/>
          </a:xfrm>
          <a:prstGeom prst="rect">
            <a:avLst/>
          </a:prstGeom>
          <a:noFill/>
        </p:spPr>
        <p:txBody>
          <a:bodyPr wrap="square" rtlCol="0">
            <a:noAutofit/>
          </a:bodyPr>
          <a:p>
            <a:pPr indent="457200"/>
          </a:p>
          <a:p>
            <a:pPr indent="457200"/>
          </a:p>
          <a:p>
            <a:r>
              <a:rPr lang="en-US"/>
              <a:t>1.</a:t>
            </a:r>
            <a:r>
              <a:t>用户可以通过“智习室”微信小程序进行监督举报，如发现自习室内存在违规行为、设施损坏等情况，可以通过微信小程序进行举报</a:t>
            </a:r>
          </a:p>
          <a:p/>
          <a:p>
            <a:r>
              <a:rPr lang="en-US" altLang="zh-CN"/>
              <a:t>2.</a:t>
            </a:r>
            <a:r>
              <a:rPr lang="zh-CN"/>
              <a:t>管理员在</a:t>
            </a:r>
            <a:r>
              <a:rPr lang="zh-CN">
                <a:solidFill>
                  <a:srgbClr val="FF0000"/>
                </a:solidFill>
              </a:rPr>
              <a:t>后台可以接收</a:t>
            </a:r>
            <a:r>
              <a:rPr lang="zh-CN"/>
              <a:t>该信息，同时处理完后设置，用户可以在</a:t>
            </a:r>
            <a:r>
              <a:rPr lang="zh-CN">
                <a:solidFill>
                  <a:srgbClr val="FF0000"/>
                </a:solidFill>
              </a:rPr>
              <a:t>小程序端显示处理</a:t>
            </a:r>
            <a:r>
              <a:rPr lang="zh-CN">
                <a:solidFill>
                  <a:srgbClr val="FF0000"/>
                </a:solidFill>
              </a:rPr>
              <a:t>结果</a:t>
            </a:r>
            <a:endParaRPr lang="zh-CN">
              <a:solidFill>
                <a:srgbClr val="FF0000"/>
              </a:solidFill>
            </a:endParaRPr>
          </a:p>
        </p:txBody>
      </p:sp>
      <p:pic>
        <p:nvPicPr>
          <p:cNvPr id="6" name="图片 5" descr="监督举报1"/>
          <p:cNvPicPr>
            <a:picLocks noChangeAspect="1"/>
          </p:cNvPicPr>
          <p:nvPr/>
        </p:nvPicPr>
        <p:blipFill>
          <a:blip r:embed="rId2"/>
          <a:srcRect t="27502" b="27502"/>
          <a:stretch>
            <a:fillRect/>
          </a:stretch>
        </p:blipFill>
        <p:spPr>
          <a:xfrm>
            <a:off x="2700655" y="2513965"/>
            <a:ext cx="3377565" cy="3377565"/>
          </a:xfrm>
          <a:prstGeom prst="rect">
            <a:avLst/>
          </a:prstGeom>
        </p:spPr>
      </p:pic>
      <p:pic>
        <p:nvPicPr>
          <p:cNvPr id="116" name="图片 115" descr="监督举报2"/>
          <p:cNvPicPr>
            <a:picLocks noChangeAspect="1"/>
          </p:cNvPicPr>
          <p:nvPr/>
        </p:nvPicPr>
        <p:blipFill>
          <a:blip r:embed="rId3"/>
          <a:stretch>
            <a:fillRect/>
          </a:stretch>
        </p:blipFill>
        <p:spPr>
          <a:xfrm>
            <a:off x="281305" y="918845"/>
            <a:ext cx="2419350" cy="5377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3383280" cy="521970"/>
          </a:xfrm>
          <a:prstGeom prst="rect">
            <a:avLst/>
          </a:prstGeom>
          <a:noFill/>
        </p:spPr>
        <p:txBody>
          <a:bodyPr wrap="none" rtlCol="0">
            <a:spAutoFit/>
          </a:bodyPr>
          <a:lstStyle/>
          <a:p>
            <a:pPr algn="l"/>
            <a:r>
              <a:rPr kumimoji="1" lang="zh-CN" altLang="en-US" sz="2800" dirty="0">
                <a:solidFill>
                  <a:schemeClr val="bg1"/>
                </a:solidFill>
                <a:sym typeface="+mn-ea"/>
              </a:rPr>
              <a:t>自习室环境以及</a:t>
            </a:r>
            <a:r>
              <a:rPr kumimoji="1" lang="zh-CN" altLang="en-US" sz="2800" dirty="0">
                <a:solidFill>
                  <a:schemeClr val="bg1"/>
                </a:solidFill>
                <a:sym typeface="+mn-ea"/>
              </a:rPr>
              <a:t>超控</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6287770" y="1405890"/>
            <a:ext cx="5769610" cy="5184140"/>
          </a:xfrm>
          <a:prstGeom prst="rect">
            <a:avLst/>
          </a:prstGeom>
          <a:noFill/>
        </p:spPr>
        <p:txBody>
          <a:bodyPr wrap="square" rtlCol="0">
            <a:noAutofit/>
          </a:bodyPr>
          <a:p>
            <a:pPr indent="457200"/>
          </a:p>
          <a:p>
            <a:pPr indent="457200"/>
          </a:p>
          <a:p>
            <a:r>
              <a:t>1.</a:t>
            </a:r>
            <a:r>
              <a:rPr lang="zh-CN"/>
              <a:t>自习室环境信息</a:t>
            </a:r>
            <a:r>
              <a:t>；</a:t>
            </a:r>
          </a:p>
          <a:p/>
          <a:p>
            <a:r>
              <a:t>2.自习室</a:t>
            </a:r>
            <a:r>
              <a:rPr>
                <a:solidFill>
                  <a:srgbClr val="FF0000"/>
                </a:solidFill>
              </a:rPr>
              <a:t>人数分布可视化</a:t>
            </a:r>
            <a:endParaRPr>
              <a:solidFill>
                <a:srgbClr val="FF0000"/>
              </a:solidFill>
            </a:endParaRPr>
          </a:p>
          <a:p/>
          <a:p>
            <a:r>
              <a:t>3.</a:t>
            </a:r>
            <a:r>
              <a:rPr lang="zh-CN"/>
              <a:t>超控控制灯光和窗户</a:t>
            </a:r>
            <a:endParaRPr lang="en-US" altLang="zh-CN"/>
          </a:p>
        </p:txBody>
      </p:sp>
      <p:pic>
        <p:nvPicPr>
          <p:cNvPr id="6" name="图片 5" descr="自习室"/>
          <p:cNvPicPr>
            <a:picLocks noChangeAspect="1"/>
          </p:cNvPicPr>
          <p:nvPr/>
        </p:nvPicPr>
        <p:blipFill>
          <a:blip r:embed="rId2"/>
          <a:stretch>
            <a:fillRect/>
          </a:stretch>
        </p:blipFill>
        <p:spPr>
          <a:xfrm>
            <a:off x="1396365" y="859790"/>
            <a:ext cx="2698750" cy="5998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3383280" cy="521970"/>
          </a:xfrm>
          <a:prstGeom prst="rect">
            <a:avLst/>
          </a:prstGeom>
          <a:noFill/>
        </p:spPr>
        <p:txBody>
          <a:bodyPr wrap="none" rtlCol="0">
            <a:spAutoFit/>
          </a:bodyPr>
          <a:lstStyle/>
          <a:p>
            <a:pPr algn="l"/>
            <a:r>
              <a:rPr kumimoji="1" lang="zh-CN" altLang="en-US" sz="2800" dirty="0">
                <a:solidFill>
                  <a:schemeClr val="bg1"/>
                </a:solidFill>
                <a:sym typeface="+mn-ea"/>
              </a:rPr>
              <a:t>服务中心、意见</a:t>
            </a:r>
            <a:r>
              <a:rPr kumimoji="1" lang="zh-CN" altLang="en-US" sz="2800" dirty="0">
                <a:solidFill>
                  <a:schemeClr val="bg1"/>
                </a:solidFill>
                <a:sym typeface="+mn-ea"/>
              </a:rPr>
              <a:t>反馈</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7933055" y="1405890"/>
            <a:ext cx="4124325" cy="5184140"/>
          </a:xfrm>
          <a:prstGeom prst="rect">
            <a:avLst/>
          </a:prstGeom>
          <a:noFill/>
        </p:spPr>
        <p:txBody>
          <a:bodyPr wrap="square" rtlCol="0">
            <a:noAutofit/>
          </a:bodyPr>
          <a:p>
            <a:pPr indent="457200"/>
          </a:p>
          <a:p>
            <a:pPr indent="457200"/>
          </a:p>
          <a:p>
            <a:r>
              <a:t>1.用户</a:t>
            </a:r>
            <a:r>
              <a:rPr lang="zh-CN"/>
              <a:t>可</a:t>
            </a:r>
            <a:r>
              <a:t>通过</a:t>
            </a:r>
            <a:r>
              <a:rPr lang="zh-CN"/>
              <a:t>客服中心</a:t>
            </a:r>
            <a:r>
              <a:rPr lang="zh-CN">
                <a:solidFill>
                  <a:srgbClr val="FF0000"/>
                </a:solidFill>
              </a:rPr>
              <a:t>实时与小程序客服沟通</a:t>
            </a:r>
            <a:r>
              <a:rPr lang="zh-CN"/>
              <a:t>；</a:t>
            </a:r>
            <a:endParaRPr lang="zh-CN"/>
          </a:p>
          <a:p/>
          <a:p>
            <a:r>
              <a:t>2.</a:t>
            </a:r>
            <a:r>
              <a:rPr lang="zh-CN"/>
              <a:t>可通过意见反馈</a:t>
            </a:r>
            <a:r>
              <a:rPr lang="zh-CN">
                <a:solidFill>
                  <a:srgbClr val="FF0000"/>
                </a:solidFill>
              </a:rPr>
              <a:t>给管理员发送反馈信息</a:t>
            </a:r>
            <a:r>
              <a:rPr lang="zh-CN"/>
              <a:t>，包括小程序改进、自习室等等问题均可</a:t>
            </a:r>
            <a:r>
              <a:t>；</a:t>
            </a:r>
          </a:p>
          <a:p/>
        </p:txBody>
      </p:sp>
      <p:pic>
        <p:nvPicPr>
          <p:cNvPr id="6" name="图片 5" descr="客服中心"/>
          <p:cNvPicPr>
            <a:picLocks noChangeAspect="1"/>
          </p:cNvPicPr>
          <p:nvPr/>
        </p:nvPicPr>
        <p:blipFill>
          <a:blip r:embed="rId2"/>
          <a:stretch>
            <a:fillRect/>
          </a:stretch>
        </p:blipFill>
        <p:spPr>
          <a:xfrm>
            <a:off x="55245" y="1405890"/>
            <a:ext cx="2552700" cy="5673725"/>
          </a:xfrm>
          <a:prstGeom prst="rect">
            <a:avLst/>
          </a:prstGeom>
        </p:spPr>
      </p:pic>
      <p:pic>
        <p:nvPicPr>
          <p:cNvPr id="7" name="图片 6" descr="意见反馈1"/>
          <p:cNvPicPr>
            <a:picLocks noChangeAspect="1"/>
          </p:cNvPicPr>
          <p:nvPr/>
        </p:nvPicPr>
        <p:blipFill>
          <a:blip r:embed="rId3"/>
          <a:stretch>
            <a:fillRect/>
          </a:stretch>
        </p:blipFill>
        <p:spPr>
          <a:xfrm>
            <a:off x="2707640" y="1405890"/>
            <a:ext cx="2487930" cy="5530850"/>
          </a:xfrm>
          <a:prstGeom prst="rect">
            <a:avLst/>
          </a:prstGeom>
        </p:spPr>
      </p:pic>
      <p:pic>
        <p:nvPicPr>
          <p:cNvPr id="8" name="图片 7" descr="意见反馈3"/>
          <p:cNvPicPr>
            <a:picLocks noChangeAspect="1"/>
          </p:cNvPicPr>
          <p:nvPr/>
        </p:nvPicPr>
        <p:blipFill>
          <a:blip r:embed="rId4"/>
          <a:stretch>
            <a:fillRect/>
          </a:stretch>
        </p:blipFill>
        <p:spPr>
          <a:xfrm>
            <a:off x="5180965" y="1379220"/>
            <a:ext cx="2392680" cy="5478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3027680" cy="521970"/>
          </a:xfrm>
          <a:prstGeom prst="rect">
            <a:avLst/>
          </a:prstGeom>
          <a:noFill/>
        </p:spPr>
        <p:txBody>
          <a:bodyPr wrap="none" rtlCol="0">
            <a:spAutoFit/>
          </a:bodyPr>
          <a:lstStyle/>
          <a:p>
            <a:pPr algn="l"/>
            <a:r>
              <a:rPr kumimoji="1" lang="zh-CN" altLang="en-US" sz="2800" dirty="0">
                <a:solidFill>
                  <a:schemeClr val="bg1"/>
                </a:solidFill>
                <a:sym typeface="+mn-ea"/>
              </a:rPr>
              <a:t>历史预约、身份</a:t>
            </a:r>
            <a:r>
              <a:rPr kumimoji="1" lang="zh-CN" altLang="en-US" sz="2800" dirty="0">
                <a:solidFill>
                  <a:schemeClr val="bg1"/>
                </a:solidFill>
                <a:sym typeface="+mn-ea"/>
              </a:rPr>
              <a:t>码</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6287770" y="1405890"/>
            <a:ext cx="5769610" cy="5184140"/>
          </a:xfrm>
          <a:prstGeom prst="rect">
            <a:avLst/>
          </a:prstGeom>
          <a:noFill/>
        </p:spPr>
        <p:txBody>
          <a:bodyPr wrap="square" rtlCol="0">
            <a:noAutofit/>
          </a:bodyPr>
          <a:p>
            <a:pPr indent="457200"/>
          </a:p>
          <a:p>
            <a:pPr indent="457200"/>
          </a:p>
          <a:p>
            <a:r>
              <a:t>1.用户</a:t>
            </a:r>
            <a:r>
              <a:rPr lang="zh-CN"/>
              <a:t>可在历史预约接口查看自己所有的预约记录</a:t>
            </a:r>
            <a:r>
              <a:t>；</a:t>
            </a:r>
          </a:p>
          <a:p/>
          <a:p>
            <a:r>
              <a:t>2.</a:t>
            </a:r>
            <a:r>
              <a:rPr lang="zh-CN"/>
              <a:t>根据用户</a:t>
            </a:r>
            <a:r>
              <a:rPr lang="en-US" altLang="zh-CN"/>
              <a:t>ID</a:t>
            </a:r>
            <a:r>
              <a:rPr lang="zh-CN" altLang="en-US"/>
              <a:t>制作身份码，便于后续拓展功能</a:t>
            </a:r>
            <a:endParaRPr lang="zh-CN" altLang="en-US"/>
          </a:p>
          <a:p/>
          <a:p/>
        </p:txBody>
      </p:sp>
      <p:pic>
        <p:nvPicPr>
          <p:cNvPr id="6" name="图片 5" descr="历史预约"/>
          <p:cNvPicPr>
            <a:picLocks noChangeAspect="1"/>
          </p:cNvPicPr>
          <p:nvPr/>
        </p:nvPicPr>
        <p:blipFill>
          <a:blip r:embed="rId2"/>
          <a:stretch>
            <a:fillRect/>
          </a:stretch>
        </p:blipFill>
        <p:spPr>
          <a:xfrm>
            <a:off x="448945" y="1181100"/>
            <a:ext cx="2434590" cy="5410200"/>
          </a:xfrm>
          <a:prstGeom prst="rect">
            <a:avLst/>
          </a:prstGeom>
        </p:spPr>
      </p:pic>
      <p:pic>
        <p:nvPicPr>
          <p:cNvPr id="7" name="图片 6" descr="身份码"/>
          <p:cNvPicPr>
            <a:picLocks noChangeAspect="1"/>
          </p:cNvPicPr>
          <p:nvPr/>
        </p:nvPicPr>
        <p:blipFill>
          <a:blip r:embed="rId3"/>
          <a:stretch>
            <a:fillRect/>
          </a:stretch>
        </p:blipFill>
        <p:spPr>
          <a:xfrm>
            <a:off x="3060700" y="1181100"/>
            <a:ext cx="2400300" cy="5335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3027680" cy="521970"/>
          </a:xfrm>
          <a:prstGeom prst="rect">
            <a:avLst/>
          </a:prstGeom>
          <a:noFill/>
        </p:spPr>
        <p:txBody>
          <a:bodyPr wrap="none" rtlCol="0">
            <a:spAutoFit/>
          </a:bodyPr>
          <a:lstStyle/>
          <a:p>
            <a:r>
              <a:rPr kumimoji="1" lang="zh-CN" altLang="en-US" sz="2800" dirty="0">
                <a:solidFill>
                  <a:schemeClr val="bg1"/>
                </a:solidFill>
                <a:sym typeface="+mn-ea"/>
              </a:rPr>
              <a:t>云平台、数据模型</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7933055" y="3065145"/>
            <a:ext cx="4124325" cy="5184140"/>
          </a:xfrm>
          <a:prstGeom prst="rect">
            <a:avLst/>
          </a:prstGeom>
          <a:noFill/>
        </p:spPr>
        <p:txBody>
          <a:bodyPr wrap="square" rtlCol="0">
            <a:noAutofit/>
          </a:bodyPr>
          <a:p>
            <a:pPr indent="457200"/>
          </a:p>
          <a:p>
            <a:pPr indent="457200"/>
          </a:p>
          <a:p>
            <a:r>
              <a:t>1.</a:t>
            </a:r>
            <a:r>
              <a:rPr lang="zh-CN"/>
              <a:t>微信云开发能够很好的模拟服务器后端存储交互数据，通过云函数交互数据</a:t>
            </a:r>
            <a:r>
              <a:rPr lang="zh-CN"/>
              <a:t>即可；</a:t>
            </a:r>
            <a:endParaRPr lang="zh-CN"/>
          </a:p>
          <a:p/>
          <a:p>
            <a:r>
              <a:t>2.</a:t>
            </a:r>
            <a:r>
              <a:rPr lang="zh-CN"/>
              <a:t>首先需要环境配置、然后数据库设计、最后进行逻辑交互和功能实现</a:t>
            </a:r>
            <a:r>
              <a:t>；</a:t>
            </a:r>
          </a:p>
          <a:p/>
        </p:txBody>
      </p:sp>
      <p:graphicFrame>
        <p:nvGraphicFramePr>
          <p:cNvPr id="4" name="表格 3"/>
          <p:cNvGraphicFramePr/>
          <p:nvPr>
            <p:custDataLst>
              <p:tags r:id="rId2"/>
            </p:custDataLst>
          </p:nvPr>
        </p:nvGraphicFramePr>
        <p:xfrm>
          <a:off x="144780" y="1734820"/>
          <a:ext cx="4777105" cy="4854575"/>
        </p:xfrm>
        <a:graphic>
          <a:graphicData uri="http://schemas.openxmlformats.org/drawingml/2006/table">
            <a:tbl>
              <a:tblPr/>
              <a:tblGrid>
                <a:gridCol w="955040"/>
                <a:gridCol w="1449705"/>
                <a:gridCol w="899160"/>
                <a:gridCol w="1473200"/>
              </a:tblGrid>
              <a:tr h="190500">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模型</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功能字段</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模型</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latin typeface="宋体" panose="02010600030101010101" pitchFamily="2" charset="-122"/>
                          <a:ea typeface="宋体" panose="02010600030101010101" pitchFamily="2" charset="-122"/>
                          <a:cs typeface="宋体" panose="02010600030101010101" pitchFamily="2" charset="-122"/>
                        </a:rPr>
                        <a:t>功能字段</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113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轮播图模型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用户模型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986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5750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#photo 照片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#openid 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通知公告模型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#userphoto 用户头像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#name 账号名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353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#username 姓名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#text 文字</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#studentid 学号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新闻通知模型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#nj 年级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8986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#phone 电话</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353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#xy 学院</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353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#xwbt 新闻标题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#isadmin 是否是管理员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265">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#photo 图片</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选座信息模型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#xwnr 新闻内容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3535">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图书馆位置模型</a:t>
                      </a:r>
                      <a:r>
                        <a:rPr lang="en-US" sz="1000" b="0">
                          <a:latin typeface="Times New Roman" panose="02020603050405020304" pitchFamily="18" charset="0"/>
                          <a:cs typeface="Times New Roman" panose="02020603050405020304" pitchFamily="18" charset="0"/>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_id文档ID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_createTime创建时间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#openid用户id</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29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#_updateTime更新时间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#zxzw 选座座位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90500">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#tsglc 图书馆楼层</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pitchFamily="18" charset="0"/>
                          <a:cs typeface="Times New Roman" panose="02020603050405020304" pitchFamily="18" charset="0"/>
                        </a:rPr>
                        <a:t> </a:t>
                      </a:r>
                      <a:endParaRPr lang="en-US" altLang="en-US" sz="10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#xzsjd 选座时间段</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3" name="图片 -2147482527"/>
          <p:cNvPicPr>
            <a:picLocks noChangeAspect="1"/>
          </p:cNvPicPr>
          <p:nvPr>
            <p:custDataLst>
              <p:tags r:id="rId3"/>
            </p:custDataLst>
          </p:nvPr>
        </p:nvPicPr>
        <p:blipFill>
          <a:blip r:embed="rId4"/>
          <a:stretch>
            <a:fillRect/>
          </a:stretch>
        </p:blipFill>
        <p:spPr>
          <a:xfrm>
            <a:off x="5040630" y="1405890"/>
            <a:ext cx="4302760" cy="468630"/>
          </a:xfrm>
          <a:prstGeom prst="rect">
            <a:avLst/>
          </a:prstGeom>
          <a:noFill/>
          <a:ln w="9525">
            <a:noFill/>
          </a:ln>
        </p:spPr>
      </p:pic>
      <p:pic>
        <p:nvPicPr>
          <p:cNvPr id="6" name="图片 -2147482526"/>
          <p:cNvPicPr>
            <a:picLocks noChangeAspect="1"/>
          </p:cNvPicPr>
          <p:nvPr>
            <p:custDataLst>
              <p:tags r:id="rId5"/>
            </p:custDataLst>
          </p:nvPr>
        </p:nvPicPr>
        <p:blipFill>
          <a:blip r:embed="rId6"/>
          <a:stretch>
            <a:fillRect/>
          </a:stretch>
        </p:blipFill>
        <p:spPr>
          <a:xfrm>
            <a:off x="5040313" y="2098993"/>
            <a:ext cx="2482215" cy="499745"/>
          </a:xfrm>
          <a:prstGeom prst="rect">
            <a:avLst/>
          </a:prstGeom>
          <a:noFill/>
          <a:ln w="9525">
            <a:noFill/>
          </a:ln>
        </p:spPr>
      </p:pic>
      <p:pic>
        <p:nvPicPr>
          <p:cNvPr id="7" name="图片 -2147482501"/>
          <p:cNvPicPr>
            <a:picLocks noChangeAspect="1"/>
          </p:cNvPicPr>
          <p:nvPr>
            <p:custDataLst>
              <p:tags r:id="rId7"/>
            </p:custDataLst>
          </p:nvPr>
        </p:nvPicPr>
        <p:blipFill>
          <a:blip r:embed="rId8"/>
          <a:stretch>
            <a:fillRect/>
          </a:stretch>
        </p:blipFill>
        <p:spPr>
          <a:xfrm>
            <a:off x="5040630" y="2823528"/>
            <a:ext cx="4234180" cy="407035"/>
          </a:xfrm>
          <a:prstGeom prst="rect">
            <a:avLst/>
          </a:prstGeom>
          <a:noFill/>
          <a:ln w="9525">
            <a:noFill/>
          </a:ln>
        </p:spPr>
      </p:pic>
      <p:pic>
        <p:nvPicPr>
          <p:cNvPr id="8" name="图片 -2147482500"/>
          <p:cNvPicPr>
            <a:picLocks noChangeAspect="1"/>
          </p:cNvPicPr>
          <p:nvPr>
            <p:custDataLst>
              <p:tags r:id="rId9"/>
            </p:custDataLst>
          </p:nvPr>
        </p:nvPicPr>
        <p:blipFill>
          <a:blip r:embed="rId10"/>
          <a:stretch>
            <a:fillRect/>
          </a:stretch>
        </p:blipFill>
        <p:spPr>
          <a:xfrm>
            <a:off x="5121910" y="3455353"/>
            <a:ext cx="2136140" cy="6686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48844" b="61520"/>
          <a:stretch>
            <a:fillRect/>
          </a:stretch>
        </p:blipFill>
        <p:spPr>
          <a:xfrm>
            <a:off x="4489796" y="0"/>
            <a:ext cx="7702204" cy="1508760"/>
          </a:xfrm>
          <a:prstGeom prst="rect">
            <a:avLst/>
          </a:prstGeom>
        </p:spPr>
      </p:pic>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20800" r="52969"/>
          <a:stretch>
            <a:fillRect/>
          </a:stretch>
        </p:blipFill>
        <p:spPr>
          <a:xfrm>
            <a:off x="-1" y="4114800"/>
            <a:ext cx="6255327" cy="2743200"/>
          </a:xfrm>
          <a:prstGeom prst="rect">
            <a:avLst/>
          </a:prstGeom>
        </p:spPr>
      </p:pic>
      <p:sp>
        <p:nvSpPr>
          <p:cNvPr id="9" name="文本框 8"/>
          <p:cNvSpPr txBox="1"/>
          <p:nvPr/>
        </p:nvSpPr>
        <p:spPr>
          <a:xfrm>
            <a:off x="4752350" y="2528256"/>
            <a:ext cx="3005951" cy="769441"/>
          </a:xfrm>
          <a:prstGeom prst="rect">
            <a:avLst/>
          </a:prstGeom>
          <a:noFill/>
        </p:spPr>
        <p:txBody>
          <a:bodyPr wrap="none" rtlCol="0">
            <a:spAutoFit/>
          </a:bodyPr>
          <a:lstStyle/>
          <a:p>
            <a:r>
              <a:rPr kumimoji="1" lang="zh-CN" altLang="en-US" sz="44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感谢您观看</a:t>
            </a:r>
            <a:endParaRPr kumimoji="1" lang="zh-CN" altLang="en-US" sz="44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443162" y="4419191"/>
            <a:ext cx="8301037" cy="577081"/>
          </a:xfrm>
          <a:prstGeom prst="rect">
            <a:avLst/>
          </a:prstGeom>
        </p:spPr>
        <p:txBody>
          <a:bodyPr wrap="square">
            <a:spAutoFit/>
          </a:bodyPr>
          <a:lstStyle/>
          <a:p>
            <a:pPr algn="ctr"/>
            <a:r>
              <a:rPr lang="en-US" altLang="zh-CN" sz="1050" b="0" i="0" dirty="0">
                <a:solidFill>
                  <a:schemeClr val="bg1">
                    <a:lumMod val="50000"/>
                  </a:schemeClr>
                </a:solidFill>
                <a:effectLst/>
                <a:latin typeface="+mn-ea"/>
              </a:rPr>
              <a:t>To the world you may be one person, but to one person you may be the </a:t>
            </a:r>
            <a:r>
              <a:rPr lang="en-US" altLang="zh-CN" sz="1050" b="0" i="0" dirty="0" err="1">
                <a:solidFill>
                  <a:schemeClr val="bg1">
                    <a:lumMod val="50000"/>
                  </a:schemeClr>
                </a:solidFill>
                <a:effectLst/>
                <a:latin typeface="+mn-ea"/>
              </a:rPr>
              <a:t>worldTo</a:t>
            </a:r>
            <a:r>
              <a:rPr lang="en-US" altLang="zh-CN" sz="1050" b="0" i="0" dirty="0">
                <a:solidFill>
                  <a:schemeClr val="bg1">
                    <a:lumMod val="50000"/>
                  </a:schemeClr>
                </a:solidFill>
                <a:effectLst/>
                <a:latin typeface="+mn-ea"/>
              </a:rPr>
              <a:t> the world you may be one person, but to one person you may be the </a:t>
            </a:r>
            <a:r>
              <a:rPr lang="en-US" altLang="zh-CN" sz="1050" b="0" i="0" dirty="0" err="1">
                <a:solidFill>
                  <a:schemeClr val="bg1">
                    <a:lumMod val="50000"/>
                  </a:schemeClr>
                </a:solidFill>
                <a:effectLst/>
                <a:latin typeface="+mn-ea"/>
              </a:rPr>
              <a:t>worldTo</a:t>
            </a:r>
            <a:r>
              <a:rPr lang="en-US" altLang="zh-CN" sz="1050" b="0" i="0" dirty="0">
                <a:solidFill>
                  <a:schemeClr val="bg1">
                    <a:lumMod val="50000"/>
                  </a:schemeClr>
                </a:solidFill>
                <a:effectLst/>
                <a:latin typeface="+mn-ea"/>
              </a:rPr>
              <a:t> the world you may be one person, but to one person you may be the world</a:t>
            </a:r>
            <a:endParaRPr lang="zh-CN" altLang="en-US" sz="1050" dirty="0">
              <a:solidFill>
                <a:schemeClr val="bg1">
                  <a:lumMod val="50000"/>
                </a:schemeClr>
              </a:solidFill>
              <a:latin typeface="+mn-ea"/>
            </a:endParaRPr>
          </a:p>
          <a:p>
            <a:pPr algn="ctr"/>
            <a:endParaRPr lang="zh-CN" altLang="en-US" sz="1050" dirty="0">
              <a:solidFill>
                <a:schemeClr val="bg1">
                  <a:lumMod val="50000"/>
                </a:schemeClr>
              </a:solidFill>
              <a:latin typeface="+mn-ea"/>
            </a:endParaRPr>
          </a:p>
        </p:txBody>
      </p:sp>
      <p:sp>
        <p:nvSpPr>
          <p:cNvPr id="11" name="文本框 10"/>
          <p:cNvSpPr txBox="1"/>
          <p:nvPr/>
        </p:nvSpPr>
        <p:spPr>
          <a:xfrm>
            <a:off x="4573615" y="3545979"/>
            <a:ext cx="3475631" cy="307777"/>
          </a:xfrm>
          <a:prstGeom prst="rect">
            <a:avLst/>
          </a:prstGeom>
          <a:noFill/>
        </p:spPr>
        <p:txBody>
          <a:bodyPr wrap="none" rtlCol="0">
            <a:spAutoFit/>
          </a:bodyPr>
          <a:lstStyle/>
          <a:p>
            <a:r>
              <a:rPr kumimoji="1" lang="zh-CN" altLang="en-US" sz="1400" dirty="0">
                <a:solidFill>
                  <a:schemeClr val="tx1">
                    <a:lumMod val="75000"/>
                    <a:lumOff val="25000"/>
                  </a:schemeClr>
                </a:solidFill>
              </a:rPr>
              <a:t>汇报人</a:t>
            </a:r>
            <a:r>
              <a:rPr kumimoji="1" lang="zh-CN" altLang="en-US" sz="1400" dirty="0" smtClean="0">
                <a:solidFill>
                  <a:schemeClr val="tx1">
                    <a:lumMod val="75000"/>
                    <a:lumOff val="25000"/>
                  </a:schemeClr>
                </a:solidFill>
              </a:rPr>
              <a:t>：</a:t>
            </a:r>
            <a:r>
              <a:rPr kumimoji="1" lang="zh-CN" altLang="en-US" sz="1400" dirty="0">
                <a:solidFill>
                  <a:schemeClr val="tx1">
                    <a:lumMod val="75000"/>
                    <a:lumOff val="25000"/>
                  </a:schemeClr>
                </a:solidFill>
              </a:rPr>
              <a:t>优</a:t>
            </a:r>
            <a:r>
              <a:rPr kumimoji="1" lang="zh-CN" altLang="en-US" sz="1400" dirty="0" smtClean="0">
                <a:solidFill>
                  <a:schemeClr val="tx1">
                    <a:lumMod val="75000"/>
                    <a:lumOff val="25000"/>
                  </a:schemeClr>
                </a:solidFill>
              </a:rPr>
              <a:t>品</a:t>
            </a:r>
            <a:r>
              <a:rPr kumimoji="1" lang="en-US" altLang="zh-CN" sz="1400" dirty="0" smtClean="0">
                <a:solidFill>
                  <a:schemeClr val="tx1">
                    <a:lumMod val="75000"/>
                    <a:lumOff val="25000"/>
                  </a:schemeClr>
                </a:solidFill>
              </a:rPr>
              <a:t>PPT</a:t>
            </a:r>
            <a:r>
              <a:rPr kumimoji="1" lang="zh-CN" altLang="en-US" sz="1400" dirty="0" smtClean="0">
                <a:solidFill>
                  <a:schemeClr val="tx1">
                    <a:lumMod val="75000"/>
                    <a:lumOff val="25000"/>
                  </a:schemeClr>
                </a:solidFill>
              </a:rPr>
              <a:t>     </a:t>
            </a:r>
            <a:r>
              <a:rPr kumimoji="1" lang="zh-CN" altLang="en-US" sz="1400" dirty="0">
                <a:solidFill>
                  <a:schemeClr val="tx1">
                    <a:lumMod val="75000"/>
                    <a:lumOff val="25000"/>
                  </a:schemeClr>
                </a:solidFill>
              </a:rPr>
              <a:t>汇报时间：</a:t>
            </a:r>
            <a:r>
              <a:rPr kumimoji="1" lang="en-US" altLang="zh-CN" sz="1400" dirty="0">
                <a:solidFill>
                  <a:schemeClr val="tx1">
                    <a:lumMod val="75000"/>
                    <a:lumOff val="25000"/>
                  </a:schemeClr>
                </a:solidFill>
              </a:rPr>
              <a:t>XX</a:t>
            </a:r>
            <a:r>
              <a:rPr kumimoji="1" lang="zh-CN" altLang="en-US" sz="1400" dirty="0">
                <a:solidFill>
                  <a:schemeClr val="tx1">
                    <a:lumMod val="75000"/>
                    <a:lumOff val="25000"/>
                  </a:schemeClr>
                </a:solidFill>
              </a:rPr>
              <a:t>年</a:t>
            </a:r>
            <a:r>
              <a:rPr kumimoji="1" lang="en-US" altLang="zh-CN" sz="1400" dirty="0">
                <a:solidFill>
                  <a:schemeClr val="tx1">
                    <a:lumMod val="75000"/>
                    <a:lumOff val="25000"/>
                  </a:schemeClr>
                </a:solidFill>
              </a:rPr>
              <a:t>XX</a:t>
            </a:r>
            <a:r>
              <a:rPr kumimoji="1" lang="zh-CN" altLang="en-US" sz="1400" dirty="0" smtClean="0">
                <a:solidFill>
                  <a:schemeClr val="tx1">
                    <a:lumMod val="75000"/>
                    <a:lumOff val="25000"/>
                  </a:schemeClr>
                </a:solidFill>
              </a:rPr>
              <a:t>月</a:t>
            </a:r>
            <a:endParaRPr kumimoji="1" lang="zh-CN" altLang="en-US" sz="1400" dirty="0">
              <a:solidFill>
                <a:schemeClr val="tx1">
                  <a:lumMod val="75000"/>
                  <a:lumOff val="2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24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29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0"/>
                                        </p:tgtEl>
                                        <p:attrNameLst>
                                          <p:attrName>ppt_y</p:attrName>
                                        </p:attrNameLst>
                                      </p:cBhvr>
                                      <p:tavLst>
                                        <p:tav tm="0">
                                          <p:val>
                                            <p:strVal val="#ppt_y"/>
                                          </p:val>
                                        </p:tav>
                                        <p:tav tm="100000">
                                          <p:val>
                                            <p:strVal val="#ppt_y"/>
                                          </p:val>
                                        </p:tav>
                                      </p:tavLst>
                                    </p:anim>
                                    <p:anim calcmode="lin" valueType="num">
                                      <p:cBhvr>
                                        <p:cTn id="3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48844" b="61520"/>
          <a:stretch>
            <a:fillRect/>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8" name="矩形 7"/>
          <p:cNvSpPr/>
          <p:nvPr/>
        </p:nvSpPr>
        <p:spPr>
          <a:xfrm>
            <a:off x="4490085" y="4130040"/>
            <a:ext cx="2991485" cy="1219835"/>
          </a:xfrm>
          <a:prstGeom prst="rect">
            <a:avLst/>
          </a:prstGeom>
        </p:spPr>
        <p:txBody>
          <a:bodyPr wrap="square" lIns="0" tIns="0" rIns="0" bIns="0">
            <a:noAutofit/>
          </a:bodyPr>
          <a:lstStyle/>
          <a:p>
            <a:pPr lvl="0" algn="ctr"/>
            <a:r>
              <a:rPr lang="zh-CN" altLang="zh-CN" sz="3200" b="1" dirty="0">
                <a:solidFill>
                  <a:schemeClr val="bg1">
                    <a:lumMod val="50000"/>
                  </a:schemeClr>
                </a:solidFill>
                <a:latin typeface="微软雅黑" panose="020B0503020204020204" charset="-122"/>
                <a:ea typeface="微软雅黑" panose="020B0503020204020204" charset="-122"/>
              </a:rPr>
              <a:t>工作汇报</a:t>
            </a:r>
            <a:r>
              <a:rPr lang="en-US" altLang="zh-CN" sz="3200" b="1" dirty="0">
                <a:solidFill>
                  <a:schemeClr val="bg1">
                    <a:lumMod val="50000"/>
                  </a:schemeClr>
                </a:solidFill>
                <a:latin typeface="微软雅黑" panose="020B0503020204020204" charset="-122"/>
                <a:ea typeface="微软雅黑" panose="020B0503020204020204" charset="-122"/>
              </a:rPr>
              <a:t>-</a:t>
            </a:r>
            <a:r>
              <a:rPr lang="zh-CN" altLang="zh-CN" sz="3200" b="1" dirty="0">
                <a:solidFill>
                  <a:schemeClr val="bg1">
                    <a:lumMod val="50000"/>
                  </a:schemeClr>
                </a:solidFill>
                <a:latin typeface="微软雅黑" panose="020B0503020204020204" charset="-122"/>
                <a:ea typeface="微软雅黑" panose="020B0503020204020204" charset="-122"/>
              </a:rPr>
              <a:t>微信</a:t>
            </a:r>
            <a:r>
              <a:rPr lang="zh-CN" altLang="zh-CN" sz="3200" b="1" dirty="0">
                <a:solidFill>
                  <a:schemeClr val="bg1">
                    <a:lumMod val="50000"/>
                  </a:schemeClr>
                </a:solidFill>
                <a:latin typeface="微软雅黑" panose="020B0503020204020204" charset="-122"/>
                <a:ea typeface="微软雅黑" panose="020B0503020204020204" charset="-122"/>
              </a:rPr>
              <a:t>小程序</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316480" cy="521970"/>
          </a:xfrm>
          <a:prstGeom prst="rect">
            <a:avLst/>
          </a:prstGeom>
          <a:noFill/>
        </p:spPr>
        <p:txBody>
          <a:bodyPr wrap="none" rtlCol="0">
            <a:spAutoFit/>
          </a:bodyPr>
          <a:lstStyle/>
          <a:p>
            <a:r>
              <a:rPr kumimoji="1" lang="zh-CN" altLang="en-US" sz="2800" dirty="0">
                <a:solidFill>
                  <a:schemeClr val="bg1"/>
                </a:solidFill>
              </a:rPr>
              <a:t>总体工作</a:t>
            </a:r>
            <a:r>
              <a:rPr kumimoji="1" lang="zh-CN" altLang="en-US" sz="2800" dirty="0">
                <a:solidFill>
                  <a:schemeClr val="bg1"/>
                </a:solidFill>
              </a:rPr>
              <a:t>描述</a:t>
            </a:r>
            <a:endParaRPr kumimoji="1" lang="zh-CN" altLang="en-US" sz="2800" dirty="0">
              <a:solidFill>
                <a:schemeClr val="bg1"/>
              </a:solidFill>
            </a:endParaRPr>
          </a:p>
        </p:txBody>
      </p:sp>
      <p:sp>
        <p:nvSpPr>
          <p:cNvPr id="37" name="椭圆 36"/>
          <p:cNvSpPr/>
          <p:nvPr/>
        </p:nvSpPr>
        <p:spPr>
          <a:xfrm>
            <a:off x="1463219" y="1953852"/>
            <a:ext cx="1492490" cy="1492489"/>
          </a:xfrm>
          <a:prstGeom prst="ellipse">
            <a:avLst/>
          </a:prstGeom>
          <a:solidFill>
            <a:srgbClr val="58C4B8"/>
          </a:solidFill>
          <a:ln w="12700" cap="flat" cmpd="sng" algn="ctr">
            <a:noFill/>
            <a:prstDash val="solid"/>
            <a:miter lim="800000"/>
          </a:ln>
          <a:effectLst/>
        </p:spPr>
        <p:txBody>
          <a:bodyPr rtlCol="0" anchor="ctr"/>
          <a:lstStyle/>
          <a:p>
            <a:pPr algn="ctr">
              <a:defRPr/>
            </a:pPr>
            <a:endParaRPr lang="zh-CN" altLang="en-US" sz="1400" kern="0" dirty="0">
              <a:solidFill>
                <a:schemeClr val="bg1"/>
              </a:solidFill>
              <a:ea typeface="微软雅黑" panose="020B0503020204020204" charset="-122"/>
            </a:endParaRPr>
          </a:p>
        </p:txBody>
      </p:sp>
      <p:sp>
        <p:nvSpPr>
          <p:cNvPr id="38" name="文本框 37"/>
          <p:cNvSpPr txBox="1"/>
          <p:nvPr/>
        </p:nvSpPr>
        <p:spPr>
          <a:xfrm>
            <a:off x="1538367" y="2384056"/>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40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sp>
        <p:nvSpPr>
          <p:cNvPr id="39" name="椭圆 38"/>
          <p:cNvSpPr/>
          <p:nvPr/>
        </p:nvSpPr>
        <p:spPr>
          <a:xfrm>
            <a:off x="9324772" y="4529355"/>
            <a:ext cx="1492490" cy="1492487"/>
          </a:xfrm>
          <a:prstGeom prst="ellipse">
            <a:avLst/>
          </a:prstGeom>
          <a:solidFill>
            <a:srgbClr val="58C4B8"/>
          </a:solidFill>
          <a:ln w="12700" cap="flat" cmpd="sng" algn="ctr">
            <a:noFill/>
            <a:prstDash val="solid"/>
            <a:miter lim="800000"/>
          </a:ln>
          <a:effectLst/>
        </p:spPr>
        <p:txBody>
          <a:bodyPr rtlCol="0" anchor="ctr"/>
          <a:lstStyle/>
          <a:p>
            <a:pPr algn="ctr">
              <a:defRPr/>
            </a:pPr>
            <a:endParaRPr lang="zh-CN" altLang="en-US" sz="1400" kern="0">
              <a:solidFill>
                <a:srgbClr val="FFFFFF"/>
              </a:solidFill>
            </a:endParaRPr>
          </a:p>
        </p:txBody>
      </p:sp>
      <p:sp>
        <p:nvSpPr>
          <p:cNvPr id="40" name="文本框 39"/>
          <p:cNvSpPr txBox="1"/>
          <p:nvPr/>
        </p:nvSpPr>
        <p:spPr>
          <a:xfrm>
            <a:off x="9399920" y="4959558"/>
            <a:ext cx="1342196" cy="645882"/>
          </a:xfrm>
          <a:prstGeom prst="rect">
            <a:avLst/>
          </a:prstGeom>
          <a:noFill/>
        </p:spPr>
        <p:txBody>
          <a:bodyPr wrap="square" rtlCol="0">
            <a:spAutoFit/>
          </a:bodyPr>
          <a:lstStyle/>
          <a:p>
            <a:pPr algn="ctr"/>
            <a:r>
              <a:rPr lang="en-US" altLang="zh-CN" sz="3595" dirty="0">
                <a:solidFill>
                  <a:schemeClr val="bg1"/>
                </a:solidFill>
                <a:latin typeface="ITC Avant Garde Std Bk" panose="020B0502020202020204" pitchFamily="34" charset="0"/>
              </a:rPr>
              <a:t>70</a:t>
            </a:r>
            <a:r>
              <a:rPr lang="en-US" altLang="zh-CN" sz="2400" dirty="0">
                <a:solidFill>
                  <a:schemeClr val="bg1"/>
                </a:solidFill>
                <a:latin typeface="ITC Avant Garde Std Bk" panose="020B0502020202020204" pitchFamily="34" charset="0"/>
              </a:rPr>
              <a:t>%</a:t>
            </a:r>
            <a:endParaRPr lang="zh-CN" altLang="en-US" sz="3595" dirty="0">
              <a:solidFill>
                <a:schemeClr val="bg1"/>
              </a:solidFill>
              <a:latin typeface="ITC Avant Garde Std Bk" panose="020B0502020202020204" pitchFamily="34" charset="0"/>
            </a:endParaRPr>
          </a:p>
        </p:txBody>
      </p:sp>
      <p:grpSp>
        <p:nvGrpSpPr>
          <p:cNvPr id="4" name="组合 3"/>
          <p:cNvGrpSpPr/>
          <p:nvPr/>
        </p:nvGrpSpPr>
        <p:grpSpPr>
          <a:xfrm>
            <a:off x="1207135" y="2029460"/>
            <a:ext cx="9570741" cy="4342482"/>
            <a:chOff x="2390" y="3196"/>
            <a:chExt cx="14583" cy="4399"/>
          </a:xfrm>
        </p:grpSpPr>
        <p:sp>
          <p:nvSpPr>
            <p:cNvPr id="32" name="椭圆 31"/>
            <p:cNvSpPr/>
            <p:nvPr/>
          </p:nvSpPr>
          <p:spPr>
            <a:xfrm>
              <a:off x="8946" y="4795"/>
              <a:ext cx="1533" cy="1224"/>
            </a:xfrm>
            <a:prstGeom prst="ellipse">
              <a:avLst/>
            </a:prstGeom>
            <a:solidFill>
              <a:schemeClr val="accent1"/>
            </a:solidFill>
            <a:ln w="12700" cap="flat" cmpd="sng" algn="ctr">
              <a:noFill/>
              <a:prstDash val="solid"/>
              <a:miter lim="800000"/>
            </a:ln>
            <a:effectLst/>
          </p:spPr>
          <p:txBody>
            <a:bodyPr rtlCol="0" anchor="ctr"/>
            <a:lstStyle/>
            <a:p>
              <a:pPr algn="ctr">
                <a:defRPr/>
              </a:pPr>
              <a:endParaRPr lang="zh-CN" altLang="en-US" sz="1400" kern="0">
                <a:solidFill>
                  <a:srgbClr val="FFFFFF"/>
                </a:solidFill>
              </a:endParaRPr>
            </a:p>
          </p:txBody>
        </p:sp>
        <p:grpSp>
          <p:nvGrpSpPr>
            <p:cNvPr id="3" name="组合 2"/>
            <p:cNvGrpSpPr/>
            <p:nvPr/>
          </p:nvGrpSpPr>
          <p:grpSpPr>
            <a:xfrm>
              <a:off x="2390" y="3196"/>
              <a:ext cx="14583" cy="4399"/>
              <a:chOff x="2390" y="3196"/>
              <a:chExt cx="14583" cy="4399"/>
            </a:xfrm>
          </p:grpSpPr>
          <p:sp>
            <p:nvSpPr>
              <p:cNvPr id="33" name="任意多边形 9"/>
              <p:cNvSpPr/>
              <p:nvPr/>
            </p:nvSpPr>
            <p:spPr>
              <a:xfrm>
                <a:off x="9641" y="3410"/>
                <a:ext cx="510" cy="1168"/>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4" name="任意多边形 10"/>
              <p:cNvSpPr/>
              <p:nvPr/>
            </p:nvSpPr>
            <p:spPr>
              <a:xfrm flipH="1" flipV="1">
                <a:off x="9140" y="6212"/>
                <a:ext cx="510" cy="1168"/>
              </a:xfrm>
              <a:custGeom>
                <a:avLst/>
                <a:gdLst>
                  <a:gd name="connsiteX0" fmla="*/ 0 w 349250"/>
                  <a:gd name="connsiteY0" fmla="*/ 800100 h 800100"/>
                  <a:gd name="connsiteX1" fmla="*/ 0 w 349250"/>
                  <a:gd name="connsiteY1" fmla="*/ 0 h 800100"/>
                  <a:gd name="connsiteX2" fmla="*/ 349250 w 349250"/>
                  <a:gd name="connsiteY2" fmla="*/ 0 h 800100"/>
                </a:gdLst>
                <a:ahLst/>
                <a:cxnLst>
                  <a:cxn ang="0">
                    <a:pos x="connsiteX0" y="connsiteY0"/>
                  </a:cxn>
                  <a:cxn ang="0">
                    <a:pos x="connsiteX1" y="connsiteY1"/>
                  </a:cxn>
                  <a:cxn ang="0">
                    <a:pos x="connsiteX2" y="connsiteY2"/>
                  </a:cxn>
                </a:cxnLst>
                <a:rect l="l" t="t" r="r" b="b"/>
                <a:pathLst>
                  <a:path w="349250" h="800100">
                    <a:moveTo>
                      <a:pt x="0" y="800100"/>
                    </a:moveTo>
                    <a:lnTo>
                      <a:pt x="0" y="0"/>
                    </a:lnTo>
                    <a:lnTo>
                      <a:pt x="349250" y="0"/>
                    </a:lnTo>
                  </a:path>
                </a:pathLst>
              </a:custGeom>
              <a:noFill/>
              <a:ln>
                <a:solidFill>
                  <a:srgbClr val="24B0D2"/>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5" name="矩形 34"/>
              <p:cNvSpPr/>
              <p:nvPr/>
            </p:nvSpPr>
            <p:spPr>
              <a:xfrm>
                <a:off x="10963" y="3196"/>
                <a:ext cx="6011" cy="417"/>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矩形 35"/>
              <p:cNvSpPr/>
              <p:nvPr/>
            </p:nvSpPr>
            <p:spPr>
              <a:xfrm>
                <a:off x="2390" y="7179"/>
                <a:ext cx="6011" cy="417"/>
              </a:xfrm>
              <a:prstGeom prst="rect">
                <a:avLst/>
              </a:prstGeom>
              <a:solidFill>
                <a:srgbClr val="24B0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43" name="组合 25"/>
              <p:cNvGrpSpPr/>
              <p:nvPr/>
            </p:nvGrpSpPr>
            <p:grpSpPr>
              <a:xfrm>
                <a:off x="9369" y="5122"/>
                <a:ext cx="584" cy="586"/>
                <a:chOff x="4511676" y="1389063"/>
                <a:chExt cx="449263" cy="450850"/>
              </a:xfrm>
              <a:solidFill>
                <a:schemeClr val="bg1"/>
              </a:solidFill>
            </p:grpSpPr>
            <p:sp>
              <p:nvSpPr>
                <p:cNvPr id="44"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sp>
              <p:nvSpPr>
                <p:cNvPr id="45"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1" tIns="45686" rIns="91371" bIns="45686" numCol="1" anchor="t" anchorCtr="0" compatLnSpc="1"/>
                <a:lstStyle/>
                <a:p>
                  <a:endParaRPr lang="zh-CN" altLang="en-US" sz="1400"/>
                </a:p>
              </p:txBody>
            </p:sp>
          </p:grpSp>
          <p:grpSp>
            <p:nvGrpSpPr>
              <p:cNvPr id="48" name="组合 30"/>
              <p:cNvGrpSpPr/>
              <p:nvPr/>
            </p:nvGrpSpPr>
            <p:grpSpPr>
              <a:xfrm>
                <a:off x="8587" y="7207"/>
                <a:ext cx="358" cy="378"/>
                <a:chOff x="2720976" y="3214688"/>
                <a:chExt cx="404813" cy="427038"/>
              </a:xfrm>
              <a:solidFill>
                <a:srgbClr val="24B0D2"/>
              </a:solidFill>
            </p:grpSpPr>
            <p:sp>
              <p:nvSpPr>
                <p:cNvPr id="49" name="Freeform 104"/>
                <p:cNvSpPr>
                  <a:spLocks noEditPoints="1"/>
                </p:cNvSpPr>
                <p:nvPr/>
              </p:nvSpPr>
              <p:spPr bwMode="auto">
                <a:xfrm>
                  <a:off x="2720976" y="3214688"/>
                  <a:ext cx="404813" cy="427038"/>
                </a:xfrm>
                <a:custGeom>
                  <a:avLst/>
                  <a:gdLst>
                    <a:gd name="T0" fmla="*/ 121 w 171"/>
                    <a:gd name="T1" fmla="*/ 180 h 180"/>
                    <a:gd name="T2" fmla="*/ 121 w 171"/>
                    <a:gd name="T3" fmla="*/ 144 h 180"/>
                    <a:gd name="T4" fmla="*/ 74 w 171"/>
                    <a:gd name="T5" fmla="*/ 129 h 180"/>
                    <a:gd name="T6" fmla="*/ 52 w 171"/>
                    <a:gd name="T7" fmla="*/ 96 h 180"/>
                    <a:gd name="T8" fmla="*/ 4 w 171"/>
                    <a:gd name="T9" fmla="*/ 64 h 180"/>
                    <a:gd name="T10" fmla="*/ 0 w 171"/>
                    <a:gd name="T11" fmla="*/ 64 h 180"/>
                    <a:gd name="T12" fmla="*/ 0 w 171"/>
                    <a:gd name="T13" fmla="*/ 36 h 180"/>
                    <a:gd name="T14" fmla="*/ 4 w 171"/>
                    <a:gd name="T15" fmla="*/ 36 h 180"/>
                    <a:gd name="T16" fmla="*/ 54 w 171"/>
                    <a:gd name="T17" fmla="*/ 52 h 180"/>
                    <a:gd name="T18" fmla="*/ 77 w 171"/>
                    <a:gd name="T19" fmla="*/ 84 h 180"/>
                    <a:gd name="T20" fmla="*/ 121 w 171"/>
                    <a:gd name="T21" fmla="*/ 116 h 180"/>
                    <a:gd name="T22" fmla="*/ 121 w 171"/>
                    <a:gd name="T23" fmla="*/ 64 h 180"/>
                    <a:gd name="T24" fmla="*/ 88 w 171"/>
                    <a:gd name="T25" fmla="*/ 78 h 180"/>
                    <a:gd name="T26" fmla="*/ 84 w 171"/>
                    <a:gd name="T27" fmla="*/ 82 h 180"/>
                    <a:gd name="T28" fmla="*/ 81 w 171"/>
                    <a:gd name="T29" fmla="*/ 77 h 180"/>
                    <a:gd name="T30" fmla="*/ 71 w 171"/>
                    <a:gd name="T31" fmla="*/ 59 h 180"/>
                    <a:gd name="T32" fmla="*/ 69 w 171"/>
                    <a:gd name="T33" fmla="*/ 56 h 180"/>
                    <a:gd name="T34" fmla="*/ 71 w 171"/>
                    <a:gd name="T35" fmla="*/ 54 h 180"/>
                    <a:gd name="T36" fmla="*/ 74 w 171"/>
                    <a:gd name="T37" fmla="*/ 52 h 180"/>
                    <a:gd name="T38" fmla="*/ 121 w 171"/>
                    <a:gd name="T39" fmla="*/ 36 h 180"/>
                    <a:gd name="T40" fmla="*/ 121 w 171"/>
                    <a:gd name="T41" fmla="*/ 0 h 180"/>
                    <a:gd name="T42" fmla="*/ 171 w 171"/>
                    <a:gd name="T43" fmla="*/ 50 h 180"/>
                    <a:gd name="T44" fmla="*/ 130 w 171"/>
                    <a:gd name="T45" fmla="*/ 90 h 180"/>
                    <a:gd name="T46" fmla="*/ 171 w 171"/>
                    <a:gd name="T47" fmla="*/ 130 h 180"/>
                    <a:gd name="T48" fmla="*/ 121 w 171"/>
                    <a:gd name="T49" fmla="*/ 180 h 180"/>
                    <a:gd name="T50" fmla="*/ 8 w 171"/>
                    <a:gd name="T51" fmla="*/ 56 h 180"/>
                    <a:gd name="T52" fmla="*/ 59 w 171"/>
                    <a:gd name="T53" fmla="*/ 93 h 180"/>
                    <a:gd name="T54" fmla="*/ 79 w 171"/>
                    <a:gd name="T55" fmla="*/ 122 h 180"/>
                    <a:gd name="T56" fmla="*/ 125 w 171"/>
                    <a:gd name="T57" fmla="*/ 137 h 180"/>
                    <a:gd name="T58" fmla="*/ 129 w 171"/>
                    <a:gd name="T59" fmla="*/ 137 h 180"/>
                    <a:gd name="T60" fmla="*/ 129 w 171"/>
                    <a:gd name="T61" fmla="*/ 161 h 180"/>
                    <a:gd name="T62" fmla="*/ 159 w 171"/>
                    <a:gd name="T63" fmla="*/ 130 h 180"/>
                    <a:gd name="T64" fmla="*/ 129 w 171"/>
                    <a:gd name="T65" fmla="*/ 100 h 180"/>
                    <a:gd name="T66" fmla="*/ 129 w 171"/>
                    <a:gd name="T67" fmla="*/ 124 h 180"/>
                    <a:gd name="T68" fmla="*/ 125 w 171"/>
                    <a:gd name="T69" fmla="*/ 124 h 180"/>
                    <a:gd name="T70" fmla="*/ 70 w 171"/>
                    <a:gd name="T71" fmla="*/ 87 h 180"/>
                    <a:gd name="T72" fmla="*/ 49 w 171"/>
                    <a:gd name="T73" fmla="*/ 58 h 180"/>
                    <a:gd name="T74" fmla="*/ 8 w 171"/>
                    <a:gd name="T75" fmla="*/ 44 h 180"/>
                    <a:gd name="T76" fmla="*/ 8 w 171"/>
                    <a:gd name="T77" fmla="*/ 56 h 180"/>
                    <a:gd name="T78" fmla="*/ 125 w 171"/>
                    <a:gd name="T79" fmla="*/ 56 h 180"/>
                    <a:gd name="T80" fmla="*/ 129 w 171"/>
                    <a:gd name="T81" fmla="*/ 56 h 180"/>
                    <a:gd name="T82" fmla="*/ 129 w 171"/>
                    <a:gd name="T83" fmla="*/ 80 h 180"/>
                    <a:gd name="T84" fmla="*/ 159 w 171"/>
                    <a:gd name="T85" fmla="*/ 50 h 180"/>
                    <a:gd name="T86" fmla="*/ 129 w 171"/>
                    <a:gd name="T87" fmla="*/ 19 h 180"/>
                    <a:gd name="T88" fmla="*/ 129 w 171"/>
                    <a:gd name="T89" fmla="*/ 44 h 180"/>
                    <a:gd name="T90" fmla="*/ 125 w 171"/>
                    <a:gd name="T91" fmla="*/ 44 h 180"/>
                    <a:gd name="T92" fmla="*/ 79 w 171"/>
                    <a:gd name="T93" fmla="*/ 58 h 180"/>
                    <a:gd name="T94" fmla="*/ 86 w 171"/>
                    <a:gd name="T95" fmla="*/ 68 h 180"/>
                    <a:gd name="T96" fmla="*/ 125 w 171"/>
                    <a:gd name="T97" fmla="*/ 5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1" h="180">
                      <a:moveTo>
                        <a:pt x="121" y="180"/>
                      </a:moveTo>
                      <a:cubicBezTo>
                        <a:pt x="121" y="144"/>
                        <a:pt x="121" y="144"/>
                        <a:pt x="121" y="144"/>
                      </a:cubicBezTo>
                      <a:cubicBezTo>
                        <a:pt x="101" y="144"/>
                        <a:pt x="86" y="139"/>
                        <a:pt x="74" y="129"/>
                      </a:cubicBezTo>
                      <a:cubicBezTo>
                        <a:pt x="63" y="119"/>
                        <a:pt x="57" y="108"/>
                        <a:pt x="52" y="96"/>
                      </a:cubicBezTo>
                      <a:cubicBezTo>
                        <a:pt x="42" y="78"/>
                        <a:pt x="35" y="64"/>
                        <a:pt x="4" y="64"/>
                      </a:cubicBezTo>
                      <a:cubicBezTo>
                        <a:pt x="0" y="64"/>
                        <a:pt x="0" y="64"/>
                        <a:pt x="0" y="64"/>
                      </a:cubicBezTo>
                      <a:cubicBezTo>
                        <a:pt x="0" y="36"/>
                        <a:pt x="0" y="36"/>
                        <a:pt x="0" y="36"/>
                      </a:cubicBezTo>
                      <a:cubicBezTo>
                        <a:pt x="4" y="36"/>
                        <a:pt x="4" y="36"/>
                        <a:pt x="4" y="36"/>
                      </a:cubicBezTo>
                      <a:cubicBezTo>
                        <a:pt x="25" y="36"/>
                        <a:pt x="42" y="41"/>
                        <a:pt x="54" y="52"/>
                      </a:cubicBezTo>
                      <a:cubicBezTo>
                        <a:pt x="65" y="61"/>
                        <a:pt x="71" y="73"/>
                        <a:pt x="77" y="84"/>
                      </a:cubicBezTo>
                      <a:cubicBezTo>
                        <a:pt x="86" y="102"/>
                        <a:pt x="92" y="115"/>
                        <a:pt x="121" y="116"/>
                      </a:cubicBezTo>
                      <a:cubicBezTo>
                        <a:pt x="121" y="64"/>
                        <a:pt x="121" y="64"/>
                        <a:pt x="121" y="64"/>
                      </a:cubicBezTo>
                      <a:cubicBezTo>
                        <a:pt x="101" y="65"/>
                        <a:pt x="93" y="71"/>
                        <a:pt x="88" y="78"/>
                      </a:cubicBezTo>
                      <a:cubicBezTo>
                        <a:pt x="84" y="82"/>
                        <a:pt x="84" y="82"/>
                        <a:pt x="84" y="82"/>
                      </a:cubicBezTo>
                      <a:cubicBezTo>
                        <a:pt x="81" y="77"/>
                        <a:pt x="81" y="77"/>
                        <a:pt x="81" y="77"/>
                      </a:cubicBezTo>
                      <a:cubicBezTo>
                        <a:pt x="78" y="71"/>
                        <a:pt x="75" y="65"/>
                        <a:pt x="71" y="59"/>
                      </a:cubicBezTo>
                      <a:cubicBezTo>
                        <a:pt x="69" y="56"/>
                        <a:pt x="69" y="56"/>
                        <a:pt x="69" y="56"/>
                      </a:cubicBezTo>
                      <a:cubicBezTo>
                        <a:pt x="71" y="54"/>
                        <a:pt x="71" y="54"/>
                        <a:pt x="71" y="54"/>
                      </a:cubicBezTo>
                      <a:cubicBezTo>
                        <a:pt x="72" y="53"/>
                        <a:pt x="73" y="52"/>
                        <a:pt x="74" y="52"/>
                      </a:cubicBezTo>
                      <a:cubicBezTo>
                        <a:pt x="86" y="42"/>
                        <a:pt x="101" y="36"/>
                        <a:pt x="121" y="36"/>
                      </a:cubicBezTo>
                      <a:cubicBezTo>
                        <a:pt x="121" y="0"/>
                        <a:pt x="121" y="0"/>
                        <a:pt x="121" y="0"/>
                      </a:cubicBezTo>
                      <a:cubicBezTo>
                        <a:pt x="171" y="50"/>
                        <a:pt x="171" y="50"/>
                        <a:pt x="171" y="50"/>
                      </a:cubicBezTo>
                      <a:cubicBezTo>
                        <a:pt x="130" y="90"/>
                        <a:pt x="130" y="90"/>
                        <a:pt x="130" y="90"/>
                      </a:cubicBezTo>
                      <a:cubicBezTo>
                        <a:pt x="171" y="130"/>
                        <a:pt x="171" y="130"/>
                        <a:pt x="171" y="130"/>
                      </a:cubicBezTo>
                      <a:lnTo>
                        <a:pt x="121" y="180"/>
                      </a:lnTo>
                      <a:close/>
                      <a:moveTo>
                        <a:pt x="8" y="56"/>
                      </a:moveTo>
                      <a:cubicBezTo>
                        <a:pt x="41" y="57"/>
                        <a:pt x="49" y="74"/>
                        <a:pt x="59" y="93"/>
                      </a:cubicBezTo>
                      <a:cubicBezTo>
                        <a:pt x="64" y="103"/>
                        <a:pt x="69" y="114"/>
                        <a:pt x="79" y="122"/>
                      </a:cubicBezTo>
                      <a:cubicBezTo>
                        <a:pt x="90" y="132"/>
                        <a:pt x="105" y="137"/>
                        <a:pt x="125" y="137"/>
                      </a:cubicBezTo>
                      <a:cubicBezTo>
                        <a:pt x="129" y="137"/>
                        <a:pt x="129" y="137"/>
                        <a:pt x="129" y="137"/>
                      </a:cubicBezTo>
                      <a:cubicBezTo>
                        <a:pt x="129" y="161"/>
                        <a:pt x="129" y="161"/>
                        <a:pt x="129" y="161"/>
                      </a:cubicBezTo>
                      <a:cubicBezTo>
                        <a:pt x="159" y="130"/>
                        <a:pt x="159" y="130"/>
                        <a:pt x="159" y="130"/>
                      </a:cubicBezTo>
                      <a:cubicBezTo>
                        <a:pt x="129" y="100"/>
                        <a:pt x="129" y="100"/>
                        <a:pt x="129" y="100"/>
                      </a:cubicBezTo>
                      <a:cubicBezTo>
                        <a:pt x="129" y="124"/>
                        <a:pt x="129" y="124"/>
                        <a:pt x="129" y="124"/>
                      </a:cubicBezTo>
                      <a:cubicBezTo>
                        <a:pt x="125" y="124"/>
                        <a:pt x="125" y="124"/>
                        <a:pt x="125" y="124"/>
                      </a:cubicBezTo>
                      <a:cubicBezTo>
                        <a:pt x="88" y="124"/>
                        <a:pt x="80" y="107"/>
                        <a:pt x="70" y="87"/>
                      </a:cubicBezTo>
                      <a:cubicBezTo>
                        <a:pt x="64" y="77"/>
                        <a:pt x="59" y="66"/>
                        <a:pt x="49" y="58"/>
                      </a:cubicBezTo>
                      <a:cubicBezTo>
                        <a:pt x="39" y="49"/>
                        <a:pt x="25" y="44"/>
                        <a:pt x="8" y="44"/>
                      </a:cubicBezTo>
                      <a:lnTo>
                        <a:pt x="8" y="56"/>
                      </a:lnTo>
                      <a:close/>
                      <a:moveTo>
                        <a:pt x="125" y="56"/>
                      </a:moveTo>
                      <a:cubicBezTo>
                        <a:pt x="129" y="56"/>
                        <a:pt x="129" y="56"/>
                        <a:pt x="129" y="56"/>
                      </a:cubicBezTo>
                      <a:cubicBezTo>
                        <a:pt x="129" y="80"/>
                        <a:pt x="129" y="80"/>
                        <a:pt x="129" y="80"/>
                      </a:cubicBezTo>
                      <a:cubicBezTo>
                        <a:pt x="159" y="50"/>
                        <a:pt x="159" y="50"/>
                        <a:pt x="159" y="50"/>
                      </a:cubicBezTo>
                      <a:cubicBezTo>
                        <a:pt x="129" y="19"/>
                        <a:pt x="129" y="19"/>
                        <a:pt x="129" y="19"/>
                      </a:cubicBezTo>
                      <a:cubicBezTo>
                        <a:pt x="129" y="44"/>
                        <a:pt x="129" y="44"/>
                        <a:pt x="129" y="44"/>
                      </a:cubicBezTo>
                      <a:cubicBezTo>
                        <a:pt x="125" y="44"/>
                        <a:pt x="125" y="44"/>
                        <a:pt x="125" y="44"/>
                      </a:cubicBezTo>
                      <a:cubicBezTo>
                        <a:pt x="105" y="44"/>
                        <a:pt x="90" y="48"/>
                        <a:pt x="79" y="58"/>
                      </a:cubicBezTo>
                      <a:cubicBezTo>
                        <a:pt x="82" y="61"/>
                        <a:pt x="84" y="65"/>
                        <a:pt x="86" y="68"/>
                      </a:cubicBezTo>
                      <a:cubicBezTo>
                        <a:pt x="95" y="60"/>
                        <a:pt x="107" y="56"/>
                        <a:pt x="125" y="56"/>
                      </a:cubicBezTo>
                      <a:close/>
                    </a:path>
                  </a:pathLst>
                </a:custGeom>
                <a:grpFill/>
                <a:ln w="9525">
                  <a:solidFill>
                    <a:srgbClr val="24B0D2"/>
                  </a:solidFill>
                  <a:round/>
                </a:ln>
              </p:spPr>
              <p:txBody>
                <a:bodyPr vert="horz" wrap="square" lIns="91371" tIns="45686" rIns="91371" bIns="45686" numCol="1" anchor="t" anchorCtr="0" compatLnSpc="1"/>
                <a:lstStyle/>
                <a:p>
                  <a:endParaRPr lang="zh-CN" altLang="en-US" sz="1400"/>
                </a:p>
              </p:txBody>
            </p:sp>
            <p:sp>
              <p:nvSpPr>
                <p:cNvPr id="50" name="Freeform 105"/>
                <p:cNvSpPr>
                  <a:spLocks noEditPoints="1"/>
                </p:cNvSpPr>
                <p:nvPr/>
              </p:nvSpPr>
              <p:spPr bwMode="auto">
                <a:xfrm>
                  <a:off x="2725738" y="3455988"/>
                  <a:ext cx="130175" cy="98425"/>
                </a:xfrm>
                <a:custGeom>
                  <a:avLst/>
                  <a:gdLst>
                    <a:gd name="T0" fmla="*/ 2 w 55"/>
                    <a:gd name="T1" fmla="*/ 41 h 41"/>
                    <a:gd name="T2" fmla="*/ 0 w 55"/>
                    <a:gd name="T3" fmla="*/ 41 h 41"/>
                    <a:gd name="T4" fmla="*/ 0 w 55"/>
                    <a:gd name="T5" fmla="*/ 16 h 41"/>
                    <a:gd name="T6" fmla="*/ 2 w 55"/>
                    <a:gd name="T7" fmla="*/ 16 h 41"/>
                    <a:gd name="T8" fmla="*/ 40 w 55"/>
                    <a:gd name="T9" fmla="*/ 2 h 41"/>
                    <a:gd name="T10" fmla="*/ 42 w 55"/>
                    <a:gd name="T11" fmla="*/ 0 h 41"/>
                    <a:gd name="T12" fmla="*/ 43 w 55"/>
                    <a:gd name="T13" fmla="*/ 2 h 41"/>
                    <a:gd name="T14" fmla="*/ 54 w 55"/>
                    <a:gd name="T15" fmla="*/ 20 h 41"/>
                    <a:gd name="T16" fmla="*/ 55 w 55"/>
                    <a:gd name="T17" fmla="*/ 22 h 41"/>
                    <a:gd name="T18" fmla="*/ 54 w 55"/>
                    <a:gd name="T19" fmla="*/ 23 h 41"/>
                    <a:gd name="T20" fmla="*/ 51 w 55"/>
                    <a:gd name="T21" fmla="*/ 25 h 41"/>
                    <a:gd name="T22" fmla="*/ 2 w 55"/>
                    <a:gd name="T23" fmla="*/ 41 h 41"/>
                    <a:gd name="T24" fmla="*/ 4 w 55"/>
                    <a:gd name="T25" fmla="*/ 20 h 41"/>
                    <a:gd name="T26" fmla="*/ 4 w 55"/>
                    <a:gd name="T27" fmla="*/ 37 h 41"/>
                    <a:gd name="T28" fmla="*/ 49 w 55"/>
                    <a:gd name="T29" fmla="*/ 22 h 41"/>
                    <a:gd name="T30" fmla="*/ 50 w 55"/>
                    <a:gd name="T31" fmla="*/ 21 h 41"/>
                    <a:gd name="T32" fmla="*/ 41 w 55"/>
                    <a:gd name="T33" fmla="*/ 7 h 41"/>
                    <a:gd name="T34" fmla="*/ 4 w 55"/>
                    <a:gd name="T35"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1">
                      <a:moveTo>
                        <a:pt x="2" y="41"/>
                      </a:moveTo>
                      <a:cubicBezTo>
                        <a:pt x="0" y="41"/>
                        <a:pt x="0" y="41"/>
                        <a:pt x="0" y="41"/>
                      </a:cubicBezTo>
                      <a:cubicBezTo>
                        <a:pt x="0" y="16"/>
                        <a:pt x="0" y="16"/>
                        <a:pt x="0" y="16"/>
                      </a:cubicBezTo>
                      <a:cubicBezTo>
                        <a:pt x="2" y="16"/>
                        <a:pt x="2" y="16"/>
                        <a:pt x="2" y="16"/>
                      </a:cubicBezTo>
                      <a:cubicBezTo>
                        <a:pt x="20" y="16"/>
                        <a:pt x="32" y="12"/>
                        <a:pt x="40" y="2"/>
                      </a:cubicBezTo>
                      <a:cubicBezTo>
                        <a:pt x="42" y="0"/>
                        <a:pt x="42" y="0"/>
                        <a:pt x="42" y="0"/>
                      </a:cubicBezTo>
                      <a:cubicBezTo>
                        <a:pt x="43" y="2"/>
                        <a:pt x="43" y="2"/>
                        <a:pt x="43" y="2"/>
                      </a:cubicBezTo>
                      <a:cubicBezTo>
                        <a:pt x="46" y="8"/>
                        <a:pt x="50" y="14"/>
                        <a:pt x="54" y="20"/>
                      </a:cubicBezTo>
                      <a:cubicBezTo>
                        <a:pt x="55" y="22"/>
                        <a:pt x="55" y="22"/>
                        <a:pt x="55" y="22"/>
                      </a:cubicBezTo>
                      <a:cubicBezTo>
                        <a:pt x="54" y="23"/>
                        <a:pt x="54" y="23"/>
                        <a:pt x="54" y="23"/>
                      </a:cubicBezTo>
                      <a:cubicBezTo>
                        <a:pt x="53" y="24"/>
                        <a:pt x="52" y="24"/>
                        <a:pt x="51" y="25"/>
                      </a:cubicBezTo>
                      <a:cubicBezTo>
                        <a:pt x="39" y="35"/>
                        <a:pt x="23" y="41"/>
                        <a:pt x="2" y="41"/>
                      </a:cubicBezTo>
                      <a:close/>
                      <a:moveTo>
                        <a:pt x="4" y="20"/>
                      </a:moveTo>
                      <a:cubicBezTo>
                        <a:pt x="4" y="37"/>
                        <a:pt x="4" y="37"/>
                        <a:pt x="4" y="37"/>
                      </a:cubicBezTo>
                      <a:cubicBezTo>
                        <a:pt x="23" y="36"/>
                        <a:pt x="37" y="31"/>
                        <a:pt x="49" y="22"/>
                      </a:cubicBezTo>
                      <a:cubicBezTo>
                        <a:pt x="49" y="22"/>
                        <a:pt x="49" y="21"/>
                        <a:pt x="50" y="21"/>
                      </a:cubicBezTo>
                      <a:cubicBezTo>
                        <a:pt x="46" y="16"/>
                        <a:pt x="44" y="11"/>
                        <a:pt x="41" y="7"/>
                      </a:cubicBezTo>
                      <a:cubicBezTo>
                        <a:pt x="32" y="16"/>
                        <a:pt x="21" y="20"/>
                        <a:pt x="4" y="20"/>
                      </a:cubicBezTo>
                      <a:close/>
                    </a:path>
                  </a:pathLst>
                </a:custGeom>
                <a:grpFill/>
                <a:ln w="9525">
                  <a:solidFill>
                    <a:srgbClr val="24B0D2"/>
                  </a:solidFill>
                  <a:round/>
                </a:ln>
              </p:spPr>
              <p:txBody>
                <a:bodyPr vert="horz" wrap="square" lIns="91371" tIns="45686" rIns="91371" bIns="45686" numCol="1" anchor="t" anchorCtr="0" compatLnSpc="1"/>
                <a:lstStyle/>
                <a:p>
                  <a:endParaRPr lang="zh-CN" altLang="en-US" sz="1400"/>
                </a:p>
              </p:txBody>
            </p:sp>
          </p:grpSp>
          <p:grpSp>
            <p:nvGrpSpPr>
              <p:cNvPr id="51" name="组合 33"/>
              <p:cNvGrpSpPr/>
              <p:nvPr/>
            </p:nvGrpSpPr>
            <p:grpSpPr>
              <a:xfrm>
                <a:off x="10426" y="3229"/>
                <a:ext cx="331" cy="362"/>
                <a:chOff x="6383338" y="3238501"/>
                <a:chExt cx="339725" cy="371475"/>
              </a:xfrm>
              <a:solidFill>
                <a:srgbClr val="24B0D2"/>
              </a:solidFill>
            </p:grpSpPr>
            <p:sp>
              <p:nvSpPr>
                <p:cNvPr id="52" name="Freeform 125"/>
                <p:cNvSpPr>
                  <a:spLocks noEditPoints="1"/>
                </p:cNvSpPr>
                <p:nvPr/>
              </p:nvSpPr>
              <p:spPr bwMode="auto">
                <a:xfrm>
                  <a:off x="6383338" y="3541713"/>
                  <a:ext cx="339725" cy="68263"/>
                </a:xfrm>
                <a:custGeom>
                  <a:avLst/>
                  <a:gdLst>
                    <a:gd name="T0" fmla="*/ 128 w 143"/>
                    <a:gd name="T1" fmla="*/ 29 h 29"/>
                    <a:gd name="T2" fmla="*/ 14 w 143"/>
                    <a:gd name="T3" fmla="*/ 29 h 29"/>
                    <a:gd name="T4" fmla="*/ 0 w 143"/>
                    <a:gd name="T5" fmla="*/ 15 h 29"/>
                    <a:gd name="T6" fmla="*/ 14 w 143"/>
                    <a:gd name="T7" fmla="*/ 0 h 29"/>
                    <a:gd name="T8" fmla="*/ 54 w 143"/>
                    <a:gd name="T9" fmla="*/ 0 h 29"/>
                    <a:gd name="T10" fmla="*/ 58 w 143"/>
                    <a:gd name="T11" fmla="*/ 7 h 29"/>
                    <a:gd name="T12" fmla="*/ 71 w 143"/>
                    <a:gd name="T13" fmla="*/ 16 h 29"/>
                    <a:gd name="T14" fmla="*/ 84 w 143"/>
                    <a:gd name="T15" fmla="*/ 7 h 29"/>
                    <a:gd name="T16" fmla="*/ 88 w 143"/>
                    <a:gd name="T17" fmla="*/ 0 h 29"/>
                    <a:gd name="T18" fmla="*/ 128 w 143"/>
                    <a:gd name="T19" fmla="*/ 0 h 29"/>
                    <a:gd name="T20" fmla="*/ 143 w 143"/>
                    <a:gd name="T21" fmla="*/ 15 h 29"/>
                    <a:gd name="T22" fmla="*/ 128 w 143"/>
                    <a:gd name="T23" fmla="*/ 29 h 29"/>
                    <a:gd name="T24" fmla="*/ 14 w 143"/>
                    <a:gd name="T25" fmla="*/ 4 h 29"/>
                    <a:gd name="T26" fmla="*/ 4 w 143"/>
                    <a:gd name="T27" fmla="*/ 15 h 29"/>
                    <a:gd name="T28" fmla="*/ 14 w 143"/>
                    <a:gd name="T29" fmla="*/ 25 h 29"/>
                    <a:gd name="T30" fmla="*/ 128 w 143"/>
                    <a:gd name="T31" fmla="*/ 25 h 29"/>
                    <a:gd name="T32" fmla="*/ 139 w 143"/>
                    <a:gd name="T33" fmla="*/ 15 h 29"/>
                    <a:gd name="T34" fmla="*/ 128 w 143"/>
                    <a:gd name="T35" fmla="*/ 4 h 29"/>
                    <a:gd name="T36" fmla="*/ 91 w 143"/>
                    <a:gd name="T37" fmla="*/ 4 h 29"/>
                    <a:gd name="T38" fmla="*/ 88 w 143"/>
                    <a:gd name="T39" fmla="*/ 9 h 29"/>
                    <a:gd name="T40" fmla="*/ 71 w 143"/>
                    <a:gd name="T41" fmla="*/ 20 h 29"/>
                    <a:gd name="T42" fmla="*/ 55 w 143"/>
                    <a:gd name="T43" fmla="*/ 9 h 29"/>
                    <a:gd name="T44" fmla="*/ 52 w 143"/>
                    <a:gd name="T45" fmla="*/ 4 h 29"/>
                    <a:gd name="T46" fmla="*/ 14 w 143"/>
                    <a:gd name="T47"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29">
                      <a:moveTo>
                        <a:pt x="128" y="29"/>
                      </a:moveTo>
                      <a:cubicBezTo>
                        <a:pt x="14" y="29"/>
                        <a:pt x="14" y="29"/>
                        <a:pt x="14" y="29"/>
                      </a:cubicBezTo>
                      <a:cubicBezTo>
                        <a:pt x="6" y="29"/>
                        <a:pt x="0" y="23"/>
                        <a:pt x="0" y="15"/>
                      </a:cubicBezTo>
                      <a:cubicBezTo>
                        <a:pt x="0" y="6"/>
                        <a:pt x="6" y="0"/>
                        <a:pt x="14" y="0"/>
                      </a:cubicBezTo>
                      <a:cubicBezTo>
                        <a:pt x="54" y="0"/>
                        <a:pt x="54" y="0"/>
                        <a:pt x="54" y="0"/>
                      </a:cubicBezTo>
                      <a:cubicBezTo>
                        <a:pt x="58" y="7"/>
                        <a:pt x="58" y="7"/>
                        <a:pt x="58" y="7"/>
                      </a:cubicBezTo>
                      <a:cubicBezTo>
                        <a:pt x="61" y="13"/>
                        <a:pt x="66" y="16"/>
                        <a:pt x="71" y="16"/>
                      </a:cubicBezTo>
                      <a:cubicBezTo>
                        <a:pt x="76" y="16"/>
                        <a:pt x="81" y="13"/>
                        <a:pt x="84" y="7"/>
                      </a:cubicBezTo>
                      <a:cubicBezTo>
                        <a:pt x="88" y="0"/>
                        <a:pt x="88" y="0"/>
                        <a:pt x="88" y="0"/>
                      </a:cubicBezTo>
                      <a:cubicBezTo>
                        <a:pt x="128" y="0"/>
                        <a:pt x="128" y="0"/>
                        <a:pt x="128" y="0"/>
                      </a:cubicBezTo>
                      <a:cubicBezTo>
                        <a:pt x="136" y="0"/>
                        <a:pt x="143" y="6"/>
                        <a:pt x="143" y="15"/>
                      </a:cubicBezTo>
                      <a:cubicBezTo>
                        <a:pt x="143" y="23"/>
                        <a:pt x="136" y="29"/>
                        <a:pt x="128" y="29"/>
                      </a:cubicBezTo>
                      <a:close/>
                      <a:moveTo>
                        <a:pt x="14" y="4"/>
                      </a:moveTo>
                      <a:cubicBezTo>
                        <a:pt x="8" y="4"/>
                        <a:pt x="4" y="9"/>
                        <a:pt x="4" y="15"/>
                      </a:cubicBezTo>
                      <a:cubicBezTo>
                        <a:pt x="4" y="20"/>
                        <a:pt x="8" y="25"/>
                        <a:pt x="14" y="25"/>
                      </a:cubicBezTo>
                      <a:cubicBezTo>
                        <a:pt x="128" y="25"/>
                        <a:pt x="128" y="25"/>
                        <a:pt x="128" y="25"/>
                      </a:cubicBezTo>
                      <a:cubicBezTo>
                        <a:pt x="134" y="25"/>
                        <a:pt x="139" y="20"/>
                        <a:pt x="139" y="15"/>
                      </a:cubicBezTo>
                      <a:cubicBezTo>
                        <a:pt x="139" y="9"/>
                        <a:pt x="134" y="4"/>
                        <a:pt x="128" y="4"/>
                      </a:cubicBezTo>
                      <a:cubicBezTo>
                        <a:pt x="91" y="4"/>
                        <a:pt x="91" y="4"/>
                        <a:pt x="91" y="4"/>
                      </a:cubicBezTo>
                      <a:cubicBezTo>
                        <a:pt x="88" y="9"/>
                        <a:pt x="88" y="9"/>
                        <a:pt x="88" y="9"/>
                      </a:cubicBezTo>
                      <a:cubicBezTo>
                        <a:pt x="84" y="16"/>
                        <a:pt x="78" y="20"/>
                        <a:pt x="71" y="20"/>
                      </a:cubicBezTo>
                      <a:cubicBezTo>
                        <a:pt x="65" y="20"/>
                        <a:pt x="59" y="16"/>
                        <a:pt x="55" y="9"/>
                      </a:cubicBezTo>
                      <a:cubicBezTo>
                        <a:pt x="52" y="4"/>
                        <a:pt x="52" y="4"/>
                        <a:pt x="52" y="4"/>
                      </a:cubicBezTo>
                      <a:lnTo>
                        <a:pt x="14" y="4"/>
                      </a:lnTo>
                      <a:close/>
                    </a:path>
                  </a:pathLst>
                </a:custGeom>
                <a:grpFill/>
                <a:ln w="9525">
                  <a:solidFill>
                    <a:srgbClr val="24B0D2"/>
                  </a:solidFill>
                  <a:round/>
                </a:ln>
              </p:spPr>
              <p:txBody>
                <a:bodyPr vert="horz" wrap="square" lIns="91371" tIns="45686" rIns="91371" bIns="45686" numCol="1" anchor="t" anchorCtr="0" compatLnSpc="1"/>
                <a:lstStyle/>
                <a:p>
                  <a:endParaRPr lang="zh-CN" altLang="en-US" sz="1400"/>
                </a:p>
              </p:txBody>
            </p:sp>
            <p:sp>
              <p:nvSpPr>
                <p:cNvPr id="53" name="Freeform 126"/>
                <p:cNvSpPr>
                  <a:spLocks noEditPoints="1"/>
                </p:cNvSpPr>
                <p:nvPr/>
              </p:nvSpPr>
              <p:spPr bwMode="auto">
                <a:xfrm>
                  <a:off x="6438901" y="3238501"/>
                  <a:ext cx="227013" cy="303213"/>
                </a:xfrm>
                <a:custGeom>
                  <a:avLst/>
                  <a:gdLst>
                    <a:gd name="T0" fmla="*/ 48 w 96"/>
                    <a:gd name="T1" fmla="*/ 128 h 128"/>
                    <a:gd name="T2" fmla="*/ 38 w 96"/>
                    <a:gd name="T3" fmla="*/ 122 h 128"/>
                    <a:gd name="T4" fmla="*/ 3 w 96"/>
                    <a:gd name="T5" fmla="*/ 60 h 128"/>
                    <a:gd name="T6" fmla="*/ 2 w 96"/>
                    <a:gd name="T7" fmla="*/ 48 h 128"/>
                    <a:gd name="T8" fmla="*/ 13 w 96"/>
                    <a:gd name="T9" fmla="*/ 43 h 128"/>
                    <a:gd name="T10" fmla="*/ 23 w 96"/>
                    <a:gd name="T11" fmla="*/ 43 h 128"/>
                    <a:gd name="T12" fmla="*/ 23 w 96"/>
                    <a:gd name="T13" fmla="*/ 18 h 128"/>
                    <a:gd name="T14" fmla="*/ 41 w 96"/>
                    <a:gd name="T15" fmla="*/ 0 h 128"/>
                    <a:gd name="T16" fmla="*/ 55 w 96"/>
                    <a:gd name="T17" fmla="*/ 0 h 128"/>
                    <a:gd name="T18" fmla="*/ 74 w 96"/>
                    <a:gd name="T19" fmla="*/ 18 h 128"/>
                    <a:gd name="T20" fmla="*/ 74 w 96"/>
                    <a:gd name="T21" fmla="*/ 43 h 128"/>
                    <a:gd name="T22" fmla="*/ 84 w 96"/>
                    <a:gd name="T23" fmla="*/ 43 h 128"/>
                    <a:gd name="T24" fmla="*/ 94 w 96"/>
                    <a:gd name="T25" fmla="*/ 48 h 128"/>
                    <a:gd name="T26" fmla="*/ 93 w 96"/>
                    <a:gd name="T27" fmla="*/ 60 h 128"/>
                    <a:gd name="T28" fmla="*/ 58 w 96"/>
                    <a:gd name="T29" fmla="*/ 122 h 128"/>
                    <a:gd name="T30" fmla="*/ 48 w 96"/>
                    <a:gd name="T31" fmla="*/ 128 h 128"/>
                    <a:gd name="T32" fmla="*/ 13 w 96"/>
                    <a:gd name="T33" fmla="*/ 51 h 128"/>
                    <a:gd name="T34" fmla="*/ 9 w 96"/>
                    <a:gd name="T35" fmla="*/ 52 h 128"/>
                    <a:gd name="T36" fmla="*/ 10 w 96"/>
                    <a:gd name="T37" fmla="*/ 56 h 128"/>
                    <a:gd name="T38" fmla="*/ 45 w 96"/>
                    <a:gd name="T39" fmla="*/ 118 h 128"/>
                    <a:gd name="T40" fmla="*/ 48 w 96"/>
                    <a:gd name="T41" fmla="*/ 120 h 128"/>
                    <a:gd name="T42" fmla="*/ 51 w 96"/>
                    <a:gd name="T43" fmla="*/ 118 h 128"/>
                    <a:gd name="T44" fmla="*/ 87 w 96"/>
                    <a:gd name="T45" fmla="*/ 56 h 128"/>
                    <a:gd name="T46" fmla="*/ 87 w 96"/>
                    <a:gd name="T47" fmla="*/ 52 h 128"/>
                    <a:gd name="T48" fmla="*/ 84 w 96"/>
                    <a:gd name="T49" fmla="*/ 51 h 128"/>
                    <a:gd name="T50" fmla="*/ 66 w 96"/>
                    <a:gd name="T51" fmla="*/ 51 h 128"/>
                    <a:gd name="T52" fmla="*/ 66 w 96"/>
                    <a:gd name="T53" fmla="*/ 18 h 128"/>
                    <a:gd name="T54" fmla="*/ 55 w 96"/>
                    <a:gd name="T55" fmla="*/ 8 h 128"/>
                    <a:gd name="T56" fmla="*/ 41 w 96"/>
                    <a:gd name="T57" fmla="*/ 8 h 128"/>
                    <a:gd name="T58" fmla="*/ 31 w 96"/>
                    <a:gd name="T59" fmla="*/ 18 h 128"/>
                    <a:gd name="T60" fmla="*/ 31 w 96"/>
                    <a:gd name="T61" fmla="*/ 51 h 128"/>
                    <a:gd name="T62" fmla="*/ 13 w 96"/>
                    <a:gd name="T63" fmla="*/ 5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28">
                      <a:moveTo>
                        <a:pt x="48" y="128"/>
                      </a:moveTo>
                      <a:cubicBezTo>
                        <a:pt x="44" y="128"/>
                        <a:pt x="41" y="126"/>
                        <a:pt x="38" y="122"/>
                      </a:cubicBezTo>
                      <a:cubicBezTo>
                        <a:pt x="3" y="60"/>
                        <a:pt x="3" y="60"/>
                        <a:pt x="3" y="60"/>
                      </a:cubicBezTo>
                      <a:cubicBezTo>
                        <a:pt x="1" y="56"/>
                        <a:pt x="0" y="52"/>
                        <a:pt x="2" y="48"/>
                      </a:cubicBezTo>
                      <a:cubicBezTo>
                        <a:pt x="4" y="45"/>
                        <a:pt x="8" y="43"/>
                        <a:pt x="13" y="43"/>
                      </a:cubicBezTo>
                      <a:cubicBezTo>
                        <a:pt x="23" y="43"/>
                        <a:pt x="23" y="43"/>
                        <a:pt x="23" y="43"/>
                      </a:cubicBezTo>
                      <a:cubicBezTo>
                        <a:pt x="23" y="18"/>
                        <a:pt x="23" y="18"/>
                        <a:pt x="23" y="18"/>
                      </a:cubicBezTo>
                      <a:cubicBezTo>
                        <a:pt x="23" y="8"/>
                        <a:pt x="31" y="0"/>
                        <a:pt x="41" y="0"/>
                      </a:cubicBezTo>
                      <a:cubicBezTo>
                        <a:pt x="55" y="0"/>
                        <a:pt x="55" y="0"/>
                        <a:pt x="55" y="0"/>
                      </a:cubicBezTo>
                      <a:cubicBezTo>
                        <a:pt x="65" y="0"/>
                        <a:pt x="74" y="8"/>
                        <a:pt x="74" y="18"/>
                      </a:cubicBezTo>
                      <a:cubicBezTo>
                        <a:pt x="74" y="43"/>
                        <a:pt x="74" y="43"/>
                        <a:pt x="74" y="43"/>
                      </a:cubicBezTo>
                      <a:cubicBezTo>
                        <a:pt x="84" y="43"/>
                        <a:pt x="84" y="43"/>
                        <a:pt x="84" y="43"/>
                      </a:cubicBezTo>
                      <a:cubicBezTo>
                        <a:pt x="88" y="43"/>
                        <a:pt x="92" y="45"/>
                        <a:pt x="94" y="48"/>
                      </a:cubicBezTo>
                      <a:cubicBezTo>
                        <a:pt x="96" y="52"/>
                        <a:pt x="96" y="56"/>
                        <a:pt x="93" y="60"/>
                      </a:cubicBezTo>
                      <a:cubicBezTo>
                        <a:pt x="58" y="122"/>
                        <a:pt x="58" y="122"/>
                        <a:pt x="58" y="122"/>
                      </a:cubicBezTo>
                      <a:cubicBezTo>
                        <a:pt x="56" y="126"/>
                        <a:pt x="52" y="128"/>
                        <a:pt x="48" y="128"/>
                      </a:cubicBezTo>
                      <a:close/>
                      <a:moveTo>
                        <a:pt x="13" y="51"/>
                      </a:moveTo>
                      <a:cubicBezTo>
                        <a:pt x="11" y="51"/>
                        <a:pt x="10" y="52"/>
                        <a:pt x="9" y="52"/>
                      </a:cubicBezTo>
                      <a:cubicBezTo>
                        <a:pt x="9" y="53"/>
                        <a:pt x="9" y="55"/>
                        <a:pt x="10" y="56"/>
                      </a:cubicBezTo>
                      <a:cubicBezTo>
                        <a:pt x="45" y="118"/>
                        <a:pt x="45" y="118"/>
                        <a:pt x="45" y="118"/>
                      </a:cubicBezTo>
                      <a:cubicBezTo>
                        <a:pt x="46" y="119"/>
                        <a:pt x="47" y="120"/>
                        <a:pt x="48" y="120"/>
                      </a:cubicBezTo>
                      <a:cubicBezTo>
                        <a:pt x="49" y="120"/>
                        <a:pt x="50" y="119"/>
                        <a:pt x="51" y="118"/>
                      </a:cubicBezTo>
                      <a:cubicBezTo>
                        <a:pt x="87" y="56"/>
                        <a:pt x="87" y="56"/>
                        <a:pt x="87" y="56"/>
                      </a:cubicBezTo>
                      <a:cubicBezTo>
                        <a:pt x="87" y="55"/>
                        <a:pt x="88" y="53"/>
                        <a:pt x="87" y="52"/>
                      </a:cubicBezTo>
                      <a:cubicBezTo>
                        <a:pt x="87" y="52"/>
                        <a:pt x="85" y="51"/>
                        <a:pt x="84" y="51"/>
                      </a:cubicBezTo>
                      <a:cubicBezTo>
                        <a:pt x="66" y="51"/>
                        <a:pt x="66" y="51"/>
                        <a:pt x="66" y="51"/>
                      </a:cubicBezTo>
                      <a:cubicBezTo>
                        <a:pt x="66" y="18"/>
                        <a:pt x="66" y="18"/>
                        <a:pt x="66" y="18"/>
                      </a:cubicBezTo>
                      <a:cubicBezTo>
                        <a:pt x="66" y="12"/>
                        <a:pt x="61" y="8"/>
                        <a:pt x="55" y="8"/>
                      </a:cubicBezTo>
                      <a:cubicBezTo>
                        <a:pt x="41" y="8"/>
                        <a:pt x="41" y="8"/>
                        <a:pt x="41" y="8"/>
                      </a:cubicBezTo>
                      <a:cubicBezTo>
                        <a:pt x="36" y="8"/>
                        <a:pt x="31" y="12"/>
                        <a:pt x="31" y="18"/>
                      </a:cubicBezTo>
                      <a:cubicBezTo>
                        <a:pt x="31" y="51"/>
                        <a:pt x="31" y="51"/>
                        <a:pt x="31" y="51"/>
                      </a:cubicBezTo>
                      <a:lnTo>
                        <a:pt x="13" y="51"/>
                      </a:lnTo>
                      <a:close/>
                    </a:path>
                  </a:pathLst>
                </a:custGeom>
                <a:grpFill/>
                <a:ln w="9525">
                  <a:solidFill>
                    <a:srgbClr val="24B0D2"/>
                  </a:solidFill>
                  <a:round/>
                </a:ln>
              </p:spPr>
              <p:txBody>
                <a:bodyPr vert="horz" wrap="square" lIns="91371" tIns="45686" rIns="91371" bIns="45686" numCol="1" anchor="t" anchorCtr="0" compatLnSpc="1"/>
                <a:lstStyle/>
                <a:p>
                  <a:endParaRPr lang="zh-CN" altLang="en-US" sz="1400"/>
                </a:p>
              </p:txBody>
            </p:sp>
          </p:grpSp>
        </p:grpSp>
      </p:grpSp>
      <p:grpSp>
        <p:nvGrpSpPr>
          <p:cNvPr id="54" name="组合 36"/>
          <p:cNvGrpSpPr/>
          <p:nvPr/>
        </p:nvGrpSpPr>
        <p:grpSpPr>
          <a:xfrm>
            <a:off x="987189" y="2566901"/>
            <a:ext cx="4382135" cy="3914140"/>
            <a:chOff x="5456471" y="504032"/>
            <a:chExt cx="4823972" cy="3917089"/>
          </a:xfrm>
        </p:grpSpPr>
        <p:sp>
          <p:nvSpPr>
            <p:cNvPr id="55" name="文本框 54"/>
            <p:cNvSpPr txBox="1"/>
            <p:nvPr/>
          </p:nvSpPr>
          <p:spPr bwMode="auto">
            <a:xfrm>
              <a:off x="5456471" y="1546217"/>
              <a:ext cx="4821176" cy="2874904"/>
            </a:xfrm>
            <a:prstGeom prst="rect">
              <a:avLst/>
            </a:prstGeom>
            <a:noFill/>
          </p:spPr>
          <p:txBody>
            <a:bodyPr wrap="square">
              <a:noAutofit/>
            </a:bodyPr>
            <a:lstStyle/>
            <a:p>
              <a:pPr algn="l"/>
              <a:r>
                <a:rPr lang="en-US" altLang="zh-CN" dirty="0">
                  <a:solidFill>
                    <a:schemeClr val="tx1">
                      <a:lumMod val="65000"/>
                      <a:lumOff val="35000"/>
                    </a:schemeClr>
                  </a:solidFill>
                  <a:ea typeface="微软雅黑" panose="020B0503020204020204" charset="-122"/>
                  <a:sym typeface="微软雅黑" panose="020B0503020204020204" charset="-122"/>
                </a:rPr>
                <a:t>1</a:t>
              </a:r>
              <a:r>
                <a:rPr lang="zh-CN" altLang="en-US" dirty="0">
                  <a:solidFill>
                    <a:schemeClr val="tx1">
                      <a:lumMod val="65000"/>
                      <a:lumOff val="35000"/>
                    </a:schemeClr>
                  </a:solidFill>
                  <a:ea typeface="微软雅黑" panose="020B0503020204020204" charset="-122"/>
                  <a:sym typeface="微软雅黑" panose="020B0503020204020204" charset="-122"/>
                </a:rPr>
                <a:t>、原型设计（开题中的页面设计）</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2</a:t>
              </a:r>
              <a:r>
                <a:rPr lang="zh-CN" altLang="en-US" dirty="0">
                  <a:solidFill>
                    <a:schemeClr val="tx1">
                      <a:lumMod val="65000"/>
                      <a:lumOff val="35000"/>
                    </a:schemeClr>
                  </a:solidFill>
                  <a:ea typeface="微软雅黑" panose="020B0503020204020204" charset="-122"/>
                  <a:sym typeface="微软雅黑" panose="020B0503020204020204" charset="-122"/>
                </a:rPr>
                <a:t>、小程序注册、环境配置</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3</a:t>
              </a:r>
              <a:r>
                <a:rPr lang="zh-CN" altLang="en-US" dirty="0">
                  <a:solidFill>
                    <a:schemeClr val="tx1">
                      <a:lumMod val="65000"/>
                      <a:lumOff val="35000"/>
                    </a:schemeClr>
                  </a:solidFill>
                  <a:ea typeface="微软雅黑" panose="020B0503020204020204" charset="-122"/>
                  <a:sym typeface="微软雅黑" panose="020B0503020204020204" charset="-122"/>
                </a:rPr>
                <a:t>、一些库的学习使用，比如</a:t>
              </a:r>
              <a:r>
                <a:rPr lang="en-US" altLang="zh-CN" dirty="0">
                  <a:solidFill>
                    <a:schemeClr val="tx1">
                      <a:lumMod val="65000"/>
                      <a:lumOff val="35000"/>
                    </a:schemeClr>
                  </a:solidFill>
                  <a:ea typeface="微软雅黑" panose="020B0503020204020204" charset="-122"/>
                  <a:sym typeface="微软雅黑" panose="020B0503020204020204" charset="-122"/>
                </a:rPr>
                <a:t>weUI,echatts </a:t>
              </a:r>
              <a:r>
                <a:rPr lang="zh-CN" altLang="en-US" dirty="0">
                  <a:solidFill>
                    <a:schemeClr val="tx1">
                      <a:lumMod val="65000"/>
                      <a:lumOff val="35000"/>
                    </a:schemeClr>
                  </a:solidFill>
                  <a:ea typeface="微软雅黑" panose="020B0503020204020204" charset="-122"/>
                  <a:sym typeface="微软雅黑" panose="020B0503020204020204" charset="-122"/>
                </a:rPr>
                <a:t>等</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4</a:t>
              </a:r>
              <a:r>
                <a:rPr lang="zh-CN" altLang="en-US" dirty="0">
                  <a:solidFill>
                    <a:schemeClr val="tx1">
                      <a:lumMod val="65000"/>
                      <a:lumOff val="35000"/>
                    </a:schemeClr>
                  </a:solidFill>
                  <a:ea typeface="微软雅黑" panose="020B0503020204020204" charset="-122"/>
                  <a:sym typeface="微软雅黑" panose="020B0503020204020204" charset="-122"/>
                </a:rPr>
                <a:t>、各页面代码的编写及调整</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endParaRPr lang="zh-CN" altLang="en-US" dirty="0">
                <a:solidFill>
                  <a:schemeClr val="tx1">
                    <a:lumMod val="65000"/>
                    <a:lumOff val="35000"/>
                  </a:schemeClr>
                </a:solidFill>
                <a:ea typeface="微软雅黑" panose="020B0503020204020204" charset="-122"/>
                <a:sym typeface="微软雅黑" panose="020B0503020204020204" charset="-122"/>
              </a:endParaRPr>
            </a:p>
          </p:txBody>
        </p:sp>
        <p:sp>
          <p:nvSpPr>
            <p:cNvPr id="56" name="文本框 55"/>
            <p:cNvSpPr txBox="1"/>
            <p:nvPr/>
          </p:nvSpPr>
          <p:spPr bwMode="auto">
            <a:xfrm>
              <a:off x="7980650" y="504032"/>
              <a:ext cx="2299793" cy="463899"/>
            </a:xfrm>
            <a:prstGeom prst="rect">
              <a:avLst/>
            </a:prstGeom>
            <a:noFill/>
          </p:spPr>
          <p:txBody>
            <a:bodyPr wrap="square">
              <a:noAutofit/>
            </a:bodyPr>
            <a:lstStyle/>
            <a:p>
              <a:pPr>
                <a:defRPr/>
              </a:pPr>
              <a:r>
                <a:rPr lang="zh-CN" altLang="en-US" sz="2800" spc="100" dirty="0">
                  <a:solidFill>
                    <a:schemeClr val="tx1">
                      <a:lumMod val="65000"/>
                      <a:lumOff val="35000"/>
                    </a:schemeClr>
                  </a:solidFill>
                  <a:ea typeface="微软雅黑" panose="020B0503020204020204" charset="-122"/>
                </a:rPr>
                <a:t>小程序前端</a:t>
              </a:r>
              <a:endParaRPr lang="zh-CN" altLang="en-US" sz="2800" spc="100" dirty="0">
                <a:solidFill>
                  <a:schemeClr val="tx1">
                    <a:lumMod val="65000"/>
                    <a:lumOff val="35000"/>
                  </a:schemeClr>
                </a:solidFill>
                <a:ea typeface="微软雅黑" panose="020B0503020204020204" charset="-122"/>
              </a:endParaRPr>
            </a:p>
          </p:txBody>
        </p:sp>
      </p:grpSp>
      <p:grpSp>
        <p:nvGrpSpPr>
          <p:cNvPr id="57" name="组合 39"/>
          <p:cNvGrpSpPr/>
          <p:nvPr/>
        </p:nvGrpSpPr>
        <p:grpSpPr>
          <a:xfrm>
            <a:off x="5995476" y="3057177"/>
            <a:ext cx="3956685" cy="2995930"/>
            <a:chOff x="6356806" y="3686887"/>
            <a:chExt cx="3959662" cy="2998187"/>
          </a:xfrm>
        </p:grpSpPr>
        <p:sp>
          <p:nvSpPr>
            <p:cNvPr id="58" name="文本框 57"/>
            <p:cNvSpPr txBox="1"/>
            <p:nvPr/>
          </p:nvSpPr>
          <p:spPr bwMode="auto">
            <a:xfrm>
              <a:off x="6952884" y="3686887"/>
              <a:ext cx="3363584" cy="1477487"/>
            </a:xfrm>
            <a:prstGeom prst="rect">
              <a:avLst/>
            </a:prstGeom>
            <a:noFill/>
          </p:spPr>
          <p:txBody>
            <a:bodyPr wrap="square">
              <a:spAutoFit/>
            </a:bodyPr>
            <a:lstStyle/>
            <a:p>
              <a:pPr algn="l"/>
              <a:r>
                <a:rPr lang="en-US" dirty="0">
                  <a:solidFill>
                    <a:schemeClr val="tx1">
                      <a:lumMod val="65000"/>
                      <a:lumOff val="35000"/>
                    </a:schemeClr>
                  </a:solidFill>
                  <a:ea typeface="微软雅黑" panose="020B0503020204020204" charset="-122"/>
                  <a:sym typeface="微软雅黑" panose="020B0503020204020204" charset="-122"/>
                </a:rPr>
                <a:t>1</a:t>
              </a:r>
              <a:r>
                <a:rPr lang="zh-CN" altLang="en-US" dirty="0">
                  <a:solidFill>
                    <a:schemeClr val="tx1">
                      <a:lumMod val="65000"/>
                      <a:lumOff val="35000"/>
                    </a:schemeClr>
                  </a:solidFill>
                  <a:ea typeface="微软雅黑" panose="020B0503020204020204" charset="-122"/>
                  <a:sym typeface="微软雅黑" panose="020B0503020204020204" charset="-122"/>
                </a:rPr>
                <a:t>、云平台环境配置</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2</a:t>
              </a:r>
              <a:r>
                <a:rPr lang="zh-CN" altLang="en-US" dirty="0">
                  <a:solidFill>
                    <a:schemeClr val="tx1">
                      <a:lumMod val="65000"/>
                      <a:lumOff val="35000"/>
                    </a:schemeClr>
                  </a:solidFill>
                  <a:ea typeface="微软雅黑" panose="020B0503020204020204" charset="-122"/>
                  <a:sym typeface="微软雅黑" panose="020B0503020204020204" charset="-122"/>
                </a:rPr>
                <a:t>、云平台数据库设计</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3</a:t>
              </a:r>
              <a:r>
                <a:rPr lang="zh-CN" altLang="en-US" dirty="0">
                  <a:solidFill>
                    <a:schemeClr val="tx1">
                      <a:lumMod val="65000"/>
                      <a:lumOff val="35000"/>
                    </a:schemeClr>
                  </a:solidFill>
                  <a:ea typeface="微软雅黑" panose="020B0503020204020204" charset="-122"/>
                  <a:sym typeface="微软雅黑" panose="020B0503020204020204" charset="-122"/>
                </a:rPr>
                <a:t>、前端与云平台的数据交互学习</a:t>
              </a:r>
              <a:endParaRPr lang="zh-CN" altLang="en-US" dirty="0">
                <a:solidFill>
                  <a:schemeClr val="tx1">
                    <a:lumMod val="65000"/>
                    <a:lumOff val="35000"/>
                  </a:schemeClr>
                </a:solidFill>
                <a:ea typeface="微软雅黑" panose="020B0503020204020204" charset="-122"/>
                <a:sym typeface="微软雅黑" panose="020B0503020204020204" charset="-122"/>
              </a:endParaRPr>
            </a:p>
            <a:p>
              <a:pPr algn="l"/>
              <a:r>
                <a:rPr lang="en-US" altLang="zh-CN" dirty="0">
                  <a:solidFill>
                    <a:schemeClr val="tx1">
                      <a:lumMod val="65000"/>
                      <a:lumOff val="35000"/>
                    </a:schemeClr>
                  </a:solidFill>
                  <a:ea typeface="微软雅黑" panose="020B0503020204020204" charset="-122"/>
                  <a:sym typeface="微软雅黑" panose="020B0503020204020204" charset="-122"/>
                </a:rPr>
                <a:t>4</a:t>
              </a:r>
              <a:r>
                <a:rPr lang="zh-CN" altLang="en-US" dirty="0">
                  <a:solidFill>
                    <a:schemeClr val="tx1">
                      <a:lumMod val="65000"/>
                      <a:lumOff val="35000"/>
                    </a:schemeClr>
                  </a:solidFill>
                  <a:ea typeface="微软雅黑" panose="020B0503020204020204" charset="-122"/>
                  <a:sym typeface="微软雅黑" panose="020B0503020204020204" charset="-122"/>
                </a:rPr>
                <a:t>、小程序整体功能的逻辑实现</a:t>
              </a:r>
              <a:endParaRPr lang="zh-CN" altLang="en-US" dirty="0">
                <a:solidFill>
                  <a:schemeClr val="tx1">
                    <a:lumMod val="65000"/>
                    <a:lumOff val="35000"/>
                  </a:schemeClr>
                </a:solidFill>
                <a:ea typeface="微软雅黑" panose="020B0503020204020204" charset="-122"/>
                <a:sym typeface="微软雅黑" panose="020B0503020204020204" charset="-122"/>
              </a:endParaRPr>
            </a:p>
          </p:txBody>
        </p:sp>
        <p:sp>
          <p:nvSpPr>
            <p:cNvPr id="59" name="文本框 58"/>
            <p:cNvSpPr txBox="1"/>
            <p:nvPr/>
          </p:nvSpPr>
          <p:spPr bwMode="auto">
            <a:xfrm>
              <a:off x="6356806" y="5731221"/>
              <a:ext cx="3223779" cy="953853"/>
            </a:xfrm>
            <a:prstGeom prst="rect">
              <a:avLst/>
            </a:prstGeom>
            <a:noFill/>
          </p:spPr>
          <p:txBody>
            <a:bodyPr wrap="square">
              <a:spAutoFit/>
            </a:bodyPr>
            <a:lstStyle/>
            <a:p>
              <a:pPr algn="r">
                <a:defRPr/>
              </a:pPr>
              <a:r>
                <a:rPr lang="zh-CN" altLang="en-US" sz="2800" spc="100" dirty="0">
                  <a:solidFill>
                    <a:schemeClr val="tx1">
                      <a:lumMod val="65000"/>
                      <a:lumOff val="35000"/>
                    </a:schemeClr>
                  </a:solidFill>
                  <a:ea typeface="微软雅黑" panose="020B0503020204020204" charset="-122"/>
                </a:rPr>
                <a:t>微信云平台、逻辑</a:t>
              </a:r>
              <a:r>
                <a:rPr lang="zh-CN" altLang="en-US" sz="2800" spc="100" dirty="0">
                  <a:solidFill>
                    <a:schemeClr val="tx1">
                      <a:lumMod val="65000"/>
                      <a:lumOff val="35000"/>
                    </a:schemeClr>
                  </a:solidFill>
                  <a:ea typeface="微软雅黑" panose="020B0503020204020204" charset="-122"/>
                </a:rPr>
                <a:t>实现</a:t>
              </a:r>
              <a:endParaRPr lang="zh-CN" altLang="en-US" sz="2800" spc="100" dirty="0">
                <a:solidFill>
                  <a:schemeClr val="tx1">
                    <a:lumMod val="65000"/>
                    <a:lumOff val="35000"/>
                  </a:schemeClr>
                </a:solidFill>
                <a:ea typeface="微软雅黑" panose="020B050302020402020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iterate type="lt">
                                    <p:tmPct val="10000"/>
                                  </p:iterate>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500"/>
                            </p:stCondLst>
                            <p:childTnLst>
                              <p:par>
                                <p:cTn id="16" presetID="16" presetClass="entr" presetSubtype="37"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barn(outVertical)">
                                      <p:cBhvr>
                                        <p:cTn id="18" dur="500"/>
                                        <p:tgtEl>
                                          <p:spTgt spid="54"/>
                                        </p:tgtEl>
                                      </p:cBhvr>
                                    </p:animEffect>
                                  </p:childTnLst>
                                </p:cTn>
                              </p:par>
                              <p:par>
                                <p:cTn id="19" presetID="53" presetClass="entr" presetSubtype="16" fill="hold" grpId="0" nodeType="withEffect">
                                  <p:stCondLst>
                                    <p:cond delay="0"/>
                                  </p:stCondLst>
                                  <p:iterate type="lt">
                                    <p:tmPct val="10000"/>
                                  </p:iterate>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childTnLst>
                          </p:cTn>
                        </p:par>
                        <p:par>
                          <p:cTn id="24" fill="hold">
                            <p:stCondLst>
                              <p:cond delay="2099"/>
                            </p:stCondLst>
                            <p:childTnLst>
                              <p:par>
                                <p:cTn id="25" presetID="16" presetClass="entr" presetSubtype="37"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outVertical)">
                                      <p:cBhvr>
                                        <p:cTn id="27" dur="500"/>
                                        <p:tgtEl>
                                          <p:spTgt spid="57"/>
                                        </p:tgtEl>
                                      </p:cBhvr>
                                    </p:animEffect>
                                  </p:childTnLst>
                                </p:cTn>
                              </p:par>
                            </p:childTnLst>
                          </p:cTn>
                        </p:par>
                        <p:par>
                          <p:cTn id="28" fill="hold">
                            <p:stCondLst>
                              <p:cond delay="2599"/>
                            </p:stCondLst>
                            <p:childTnLst>
                              <p:par>
                                <p:cTn id="29" presetID="23" presetClass="entr" presetSubtype="16"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p:cTn id="31" dur="500" fill="hold"/>
                                        <p:tgtEl>
                                          <p:spTgt spid="37"/>
                                        </p:tgtEl>
                                        <p:attrNameLst>
                                          <p:attrName>ppt_w</p:attrName>
                                        </p:attrNameLst>
                                      </p:cBhvr>
                                      <p:tavLst>
                                        <p:tav tm="0">
                                          <p:val>
                                            <p:fltVal val="0"/>
                                          </p:val>
                                        </p:tav>
                                        <p:tav tm="100000">
                                          <p:val>
                                            <p:strVal val="#ppt_w"/>
                                          </p:val>
                                        </p:tav>
                                      </p:tavLst>
                                    </p:anim>
                                    <p:anim calcmode="lin" valueType="num">
                                      <p:cBhvr>
                                        <p:cTn id="32" dur="500" fill="hold"/>
                                        <p:tgtEl>
                                          <p:spTgt spid="37"/>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childTnLst>
                                </p:cTn>
                              </p:par>
                            </p:childTnLst>
                          </p:cTn>
                        </p:par>
                        <p:par>
                          <p:cTn id="37" fill="hold">
                            <p:stCondLst>
                              <p:cond delay="3099"/>
                            </p:stCondLst>
                            <p:childTnLst>
                              <p:par>
                                <p:cTn id="38" presetID="55" presetClass="entr" presetSubtype="0" fill="hold" grpId="1" nodeType="afterEffect">
                                  <p:stCondLst>
                                    <p:cond delay="0"/>
                                  </p:stCondLst>
                                  <p:iterate type="lt">
                                    <p:tmPct val="0"/>
                                  </p:iterate>
                                  <p:childTnLst>
                                    <p:set>
                                      <p:cBhvr>
                                        <p:cTn id="39" dur="1" fill="hold">
                                          <p:stCondLst>
                                            <p:cond delay="0"/>
                                          </p:stCondLst>
                                        </p:cTn>
                                        <p:tgtEl>
                                          <p:spTgt spid="38"/>
                                        </p:tgtEl>
                                        <p:attrNameLst>
                                          <p:attrName>style.visibility</p:attrName>
                                        </p:attrNameLst>
                                      </p:cBhvr>
                                      <p:to>
                                        <p:strVal val="visible"/>
                                      </p:to>
                                    </p:set>
                                    <p:anim calcmode="lin" valueType="num">
                                      <p:cBhvr>
                                        <p:cTn id="40" dur="1000" fill="hold"/>
                                        <p:tgtEl>
                                          <p:spTgt spid="38"/>
                                        </p:tgtEl>
                                        <p:attrNameLst>
                                          <p:attrName>ppt_w</p:attrName>
                                        </p:attrNameLst>
                                      </p:cBhvr>
                                      <p:tavLst>
                                        <p:tav tm="0">
                                          <p:val>
                                            <p:strVal val="#ppt_w*0.70"/>
                                          </p:val>
                                        </p:tav>
                                        <p:tav tm="100000">
                                          <p:val>
                                            <p:strVal val="#ppt_w"/>
                                          </p:val>
                                        </p:tav>
                                      </p:tavLst>
                                    </p:anim>
                                    <p:anim calcmode="lin" valueType="num">
                                      <p:cBhvr>
                                        <p:cTn id="41" dur="1000" fill="hold"/>
                                        <p:tgtEl>
                                          <p:spTgt spid="38"/>
                                        </p:tgtEl>
                                        <p:attrNameLst>
                                          <p:attrName>ppt_h</p:attrName>
                                        </p:attrNameLst>
                                      </p:cBhvr>
                                      <p:tavLst>
                                        <p:tav tm="0">
                                          <p:val>
                                            <p:strVal val="#ppt_h"/>
                                          </p:val>
                                        </p:tav>
                                        <p:tav tm="100000">
                                          <p:val>
                                            <p:strVal val="#ppt_h"/>
                                          </p:val>
                                        </p:tav>
                                      </p:tavLst>
                                    </p:anim>
                                    <p:animEffect transition="in" filter="fade">
                                      <p:cBhvr>
                                        <p:cTn id="42" dur="1000"/>
                                        <p:tgtEl>
                                          <p:spTgt spid="38"/>
                                        </p:tgtEl>
                                      </p:cBhvr>
                                    </p:animEffect>
                                  </p:childTnLst>
                                </p:cTn>
                              </p:par>
                              <p:par>
                                <p:cTn id="43" presetID="55" presetClass="entr" presetSubtype="0" fill="hold" grpId="1" nodeType="withEffect">
                                  <p:stCondLst>
                                    <p:cond delay="0"/>
                                  </p:stCondLst>
                                  <p:iterate type="lt">
                                    <p:tmPct val="0"/>
                                  </p:iterate>
                                  <p:childTnLst>
                                    <p:set>
                                      <p:cBhvr>
                                        <p:cTn id="44" dur="1" fill="hold">
                                          <p:stCondLst>
                                            <p:cond delay="0"/>
                                          </p:stCondLst>
                                        </p:cTn>
                                        <p:tgtEl>
                                          <p:spTgt spid="40"/>
                                        </p:tgtEl>
                                        <p:attrNameLst>
                                          <p:attrName>style.visibility</p:attrName>
                                        </p:attrNameLst>
                                      </p:cBhvr>
                                      <p:to>
                                        <p:strVal val="visible"/>
                                      </p:to>
                                    </p:set>
                                    <p:anim calcmode="lin" valueType="num">
                                      <p:cBhvr>
                                        <p:cTn id="45" dur="1000" fill="hold"/>
                                        <p:tgtEl>
                                          <p:spTgt spid="40"/>
                                        </p:tgtEl>
                                        <p:attrNameLst>
                                          <p:attrName>ppt_w</p:attrName>
                                        </p:attrNameLst>
                                      </p:cBhvr>
                                      <p:tavLst>
                                        <p:tav tm="0">
                                          <p:val>
                                            <p:strVal val="#ppt_w*0.70"/>
                                          </p:val>
                                        </p:tav>
                                        <p:tav tm="100000">
                                          <p:val>
                                            <p:strVal val="#ppt_w"/>
                                          </p:val>
                                        </p:tav>
                                      </p:tavLst>
                                    </p:anim>
                                    <p:anim calcmode="lin" valueType="num">
                                      <p:cBhvr>
                                        <p:cTn id="46" dur="1000" fill="hold"/>
                                        <p:tgtEl>
                                          <p:spTgt spid="40"/>
                                        </p:tgtEl>
                                        <p:attrNameLst>
                                          <p:attrName>ppt_h</p:attrName>
                                        </p:attrNameLst>
                                      </p:cBhvr>
                                      <p:tavLst>
                                        <p:tav tm="0">
                                          <p:val>
                                            <p:strVal val="#ppt_h"/>
                                          </p:val>
                                        </p:tav>
                                        <p:tav tm="100000">
                                          <p:val>
                                            <p:strVal val="#ppt_h"/>
                                          </p:val>
                                        </p:tav>
                                      </p:tavLst>
                                    </p:anim>
                                    <p:animEffect transition="in" filter="fade">
                                      <p:cBhvr>
                                        <p:cTn id="4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7" grpId="0" animBg="1"/>
      <p:bldP spid="38" grpId="0"/>
      <p:bldP spid="38" grpId="1"/>
      <p:bldP spid="39" grpId="0" animBg="1"/>
      <p:bldP spid="40" grpId="0"/>
      <p:bldP spid="4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2672080" cy="521970"/>
          </a:xfrm>
          <a:prstGeom prst="rect">
            <a:avLst/>
          </a:prstGeom>
          <a:noFill/>
        </p:spPr>
        <p:txBody>
          <a:bodyPr wrap="none" rtlCol="0">
            <a:spAutoFit/>
          </a:bodyPr>
          <a:lstStyle/>
          <a:p>
            <a:r>
              <a:rPr kumimoji="1" lang="zh-CN" altLang="en-US" sz="2800" dirty="0">
                <a:solidFill>
                  <a:schemeClr val="bg1"/>
                </a:solidFill>
              </a:rPr>
              <a:t>小程序总体</a:t>
            </a:r>
            <a:r>
              <a:rPr kumimoji="1" lang="zh-CN" altLang="en-US" sz="2800" dirty="0">
                <a:solidFill>
                  <a:schemeClr val="bg1"/>
                </a:solidFill>
              </a:rPr>
              <a:t>功能</a:t>
            </a:r>
            <a:endParaRPr kumimoji="1" lang="zh-CN" altLang="en-US" sz="2800" dirty="0">
              <a:solidFill>
                <a:schemeClr val="bg1"/>
              </a:solidFill>
            </a:endParaRPr>
          </a:p>
        </p:txBody>
      </p:sp>
      <p:grpSp>
        <p:nvGrpSpPr>
          <p:cNvPr id="27" name="组 26"/>
          <p:cNvGrpSpPr/>
          <p:nvPr/>
        </p:nvGrpSpPr>
        <p:grpSpPr>
          <a:xfrm>
            <a:off x="4178094" y="2319141"/>
            <a:ext cx="3657220" cy="3430190"/>
            <a:chOff x="3667183" y="2024586"/>
            <a:chExt cx="4474280" cy="4196529"/>
          </a:xfrm>
        </p:grpSpPr>
        <p:sp>
          <p:nvSpPr>
            <p:cNvPr id="3" name="六边形 2"/>
            <p:cNvSpPr/>
            <p:nvPr/>
          </p:nvSpPr>
          <p:spPr>
            <a:xfrm rot="16200000">
              <a:off x="4328765" y="2136050"/>
              <a:ext cx="1576234"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4" name="图片 3"/>
            <p:cNvPicPr>
              <a:picLocks noChangeAspect="1"/>
            </p:cNvPicPr>
            <p:nvPr/>
          </p:nvPicPr>
          <p:blipFill>
            <a:blip r:embed="rId1" cstate="print">
              <a:biLevel thresh="25000"/>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4824010" y="2562407"/>
              <a:ext cx="603448" cy="603448"/>
            </a:xfrm>
            <a:prstGeom prst="rect">
              <a:avLst/>
            </a:prstGeom>
          </p:spPr>
        </p:pic>
        <p:sp>
          <p:nvSpPr>
            <p:cNvPr id="5" name="六边形 4"/>
            <p:cNvSpPr/>
            <p:nvPr/>
          </p:nvSpPr>
          <p:spPr>
            <a:xfrm rot="16200000">
              <a:off x="3596131" y="3425992"/>
              <a:ext cx="1576235"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6" name="图片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49896" y="3831184"/>
              <a:ext cx="603448" cy="603448"/>
            </a:xfrm>
            <a:prstGeom prst="rect">
              <a:avLst/>
            </a:prstGeom>
          </p:spPr>
        </p:pic>
        <p:sp>
          <p:nvSpPr>
            <p:cNvPr id="7" name="六边形 6"/>
            <p:cNvSpPr/>
            <p:nvPr/>
          </p:nvSpPr>
          <p:spPr>
            <a:xfrm rot="16200000">
              <a:off x="4328765" y="4715933"/>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8" name="图片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824010" y="5142290"/>
              <a:ext cx="603448" cy="603448"/>
            </a:xfrm>
            <a:prstGeom prst="rect">
              <a:avLst/>
            </a:prstGeom>
          </p:spPr>
        </p:pic>
        <p:sp>
          <p:nvSpPr>
            <p:cNvPr id="9" name="六边形 8"/>
            <p:cNvSpPr/>
            <p:nvPr/>
          </p:nvSpPr>
          <p:spPr>
            <a:xfrm rot="16200000">
              <a:off x="5928070" y="4650346"/>
              <a:ext cx="1576231" cy="1434131"/>
            </a:xfrm>
            <a:prstGeom prst="hexagon">
              <a:avLst/>
            </a:prstGeom>
            <a:solidFill>
              <a:schemeClr val="accent1">
                <a:lumMod val="60000"/>
                <a:lumOff val="40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0" name="图片 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423314" y="5070787"/>
              <a:ext cx="603448" cy="645712"/>
            </a:xfrm>
            <a:prstGeom prst="rect">
              <a:avLst/>
            </a:prstGeom>
          </p:spPr>
        </p:pic>
        <p:sp>
          <p:nvSpPr>
            <p:cNvPr id="11" name="六边形 10"/>
            <p:cNvSpPr/>
            <p:nvPr/>
          </p:nvSpPr>
          <p:spPr>
            <a:xfrm rot="16200000">
              <a:off x="6636281" y="3371091"/>
              <a:ext cx="1576233" cy="1434131"/>
            </a:xfrm>
            <a:prstGeom prst="hexagon">
              <a:avLst/>
            </a:prstGeom>
            <a:solidFill>
              <a:schemeClr val="accent1"/>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2" name="图片 1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22772" y="3962537"/>
              <a:ext cx="631387" cy="350770"/>
            </a:xfrm>
            <a:prstGeom prst="rect">
              <a:avLst/>
            </a:prstGeom>
            <a:noFill/>
          </p:spPr>
        </p:pic>
        <p:sp>
          <p:nvSpPr>
            <p:cNvPr id="13" name="六边形 12"/>
            <p:cNvSpPr/>
            <p:nvPr/>
          </p:nvSpPr>
          <p:spPr>
            <a:xfrm rot="16200000">
              <a:off x="5901460" y="2095637"/>
              <a:ext cx="1576233" cy="1434131"/>
            </a:xfrm>
            <a:prstGeom prst="hexagon">
              <a:avLst/>
            </a:prstGeom>
            <a:solidFill>
              <a:schemeClr val="accent3"/>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a:solidFill>
                  <a:schemeClr val="bg1"/>
                </a:solidFill>
              </a:endParaRPr>
            </a:p>
          </p:txBody>
        </p:sp>
        <p:pic>
          <p:nvPicPr>
            <p:cNvPr id="14" name="图片 13"/>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6268631" y="2400233"/>
              <a:ext cx="877402" cy="877402"/>
            </a:xfrm>
            <a:prstGeom prst="rect">
              <a:avLst/>
            </a:prstGeom>
          </p:spPr>
        </p:pic>
      </p:grpSp>
      <p:sp>
        <p:nvSpPr>
          <p:cNvPr id="15" name="矩形 14"/>
          <p:cNvSpPr/>
          <p:nvPr/>
        </p:nvSpPr>
        <p:spPr>
          <a:xfrm>
            <a:off x="7671970" y="2243438"/>
            <a:ext cx="3117556"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座位预约、取消、座位预约</a:t>
            </a:r>
            <a:r>
              <a:rPr lang="zh-CN" altLang="en-US" sz="1600" b="1" dirty="0">
                <a:solidFill>
                  <a:schemeClr val="tx1">
                    <a:lumMod val="50000"/>
                    <a:lumOff val="50000"/>
                  </a:schemeClr>
                </a:solidFill>
                <a:latin typeface="微软雅黑" panose="020B0503020204020204" charset="-122"/>
                <a:ea typeface="微软雅黑" panose="020B0503020204020204" charset="-122"/>
              </a:rPr>
              <a:t>信心</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7" name="矩形 16"/>
          <p:cNvSpPr/>
          <p:nvPr/>
        </p:nvSpPr>
        <p:spPr>
          <a:xfrm>
            <a:off x="8481814" y="358709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公告栏、监督</a:t>
            </a:r>
            <a:r>
              <a:rPr lang="zh-CN" altLang="en-US" sz="1600" b="1" dirty="0">
                <a:solidFill>
                  <a:schemeClr val="tx1">
                    <a:lumMod val="50000"/>
                    <a:lumOff val="50000"/>
                  </a:schemeClr>
                </a:solidFill>
                <a:latin typeface="微软雅黑" panose="020B0503020204020204" charset="-122"/>
                <a:ea typeface="微软雅黑" panose="020B0503020204020204" charset="-122"/>
              </a:rPr>
              <a:t>举报</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19" name="矩形 18"/>
          <p:cNvSpPr/>
          <p:nvPr/>
        </p:nvSpPr>
        <p:spPr>
          <a:xfrm>
            <a:off x="7719753" y="5041250"/>
            <a:ext cx="3117556"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意见反馈、联系</a:t>
            </a:r>
            <a:r>
              <a:rPr lang="zh-CN" altLang="en-US" sz="1600" b="1" dirty="0">
                <a:solidFill>
                  <a:schemeClr val="tx1">
                    <a:lumMod val="50000"/>
                    <a:lumOff val="50000"/>
                  </a:schemeClr>
                </a:solidFill>
                <a:latin typeface="微软雅黑" panose="020B0503020204020204" charset="-122"/>
                <a:ea typeface="微软雅黑" panose="020B0503020204020204" charset="-122"/>
              </a:rPr>
              <a:t>后台</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1" name="矩形 20"/>
          <p:cNvSpPr/>
          <p:nvPr/>
        </p:nvSpPr>
        <p:spPr>
          <a:xfrm>
            <a:off x="1660274" y="5081393"/>
            <a:ext cx="2253459" cy="43497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自习室参数、</a:t>
            </a:r>
            <a:r>
              <a:rPr lang="zh-CN" altLang="en-US" sz="1600" b="1" dirty="0">
                <a:solidFill>
                  <a:schemeClr val="tx1">
                    <a:lumMod val="50000"/>
                    <a:lumOff val="50000"/>
                  </a:schemeClr>
                </a:solidFill>
                <a:latin typeface="微软雅黑" panose="020B0503020204020204" charset="-122"/>
                <a:ea typeface="微软雅黑" panose="020B0503020204020204" charset="-122"/>
              </a:rPr>
              <a:t>超控</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2" name="矩形 21"/>
          <p:cNvSpPr/>
          <p:nvPr/>
        </p:nvSpPr>
        <p:spPr>
          <a:xfrm>
            <a:off x="1291956" y="3600820"/>
            <a:ext cx="2253459" cy="708660"/>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签到、签退、次数信息</a:t>
            </a:r>
            <a:r>
              <a:rPr lang="zh-CN" altLang="en-US" sz="1600" b="1" dirty="0">
                <a:solidFill>
                  <a:schemeClr val="tx1">
                    <a:lumMod val="50000"/>
                    <a:lumOff val="50000"/>
                  </a:schemeClr>
                </a:solidFill>
                <a:latin typeface="微软雅黑" panose="020B0503020204020204" charset="-122"/>
                <a:ea typeface="微软雅黑" panose="020B0503020204020204" charset="-122"/>
              </a:rPr>
              <a:t>扫码</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
        <p:nvSpPr>
          <p:cNvPr id="24" name="矩形 23"/>
          <p:cNvSpPr/>
          <p:nvPr/>
        </p:nvSpPr>
        <p:spPr>
          <a:xfrm>
            <a:off x="1792424" y="2243437"/>
            <a:ext cx="2253459" cy="982345"/>
          </a:xfrm>
          <a:prstGeom prst="rect">
            <a:avLst/>
          </a:prstGeom>
        </p:spPr>
        <p:txBody>
          <a:bodyPr wrap="square" lIns="162524" tIns="81262" rIns="162524" bIns="81262">
            <a:spAutoFit/>
          </a:bodyPr>
          <a:lstStyle/>
          <a:p>
            <a:pPr algn="just" defTabSz="1624965" fontAlgn="base">
              <a:lnSpc>
                <a:spcPts val="2135"/>
              </a:lnSpc>
              <a:spcBef>
                <a:spcPct val="0"/>
              </a:spcBef>
              <a:spcAft>
                <a:spcPct val="0"/>
              </a:spcAft>
            </a:pPr>
            <a:r>
              <a:rPr lang="zh-CN" altLang="en-US" sz="1600" b="1" dirty="0">
                <a:solidFill>
                  <a:schemeClr val="tx1">
                    <a:lumMod val="50000"/>
                    <a:lumOff val="50000"/>
                  </a:schemeClr>
                </a:solidFill>
                <a:latin typeface="微软雅黑" panose="020B0503020204020204" charset="-122"/>
                <a:ea typeface="微软雅黑" panose="020B0503020204020204" charset="-122"/>
              </a:rPr>
              <a:t>用户注册、登录、修改信息、身份码、管理员</a:t>
            </a:r>
            <a:r>
              <a:rPr lang="zh-CN" altLang="en-US" sz="1600" b="1" dirty="0">
                <a:solidFill>
                  <a:schemeClr val="tx1">
                    <a:lumMod val="50000"/>
                    <a:lumOff val="50000"/>
                  </a:schemeClr>
                </a:solidFill>
                <a:latin typeface="微软雅黑" panose="020B0503020204020204" charset="-122"/>
                <a:ea typeface="微软雅黑" panose="020B0503020204020204" charset="-122"/>
              </a:rPr>
              <a:t>通道</a:t>
            </a:r>
            <a:endParaRPr lang="zh-CN" altLang="en-US" sz="1600" b="1" dirty="0">
              <a:solidFill>
                <a:schemeClr val="tx1">
                  <a:lumMod val="50000"/>
                  <a:lumOff val="50000"/>
                </a:schemeClr>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600"/>
                            </p:stCondLst>
                            <p:childTnLst>
                              <p:par>
                                <p:cTn id="11" presetID="21" presetClass="entr" presetSubtype="1"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childTnLst>
                          </p:cTn>
                        </p:par>
                        <p:par>
                          <p:cTn id="14" fill="hold">
                            <p:stCondLst>
                              <p:cond delay="36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350"/>
                                        <p:tgtEl>
                                          <p:spTgt spid="15"/>
                                        </p:tgtEl>
                                      </p:cBhvr>
                                    </p:animEffect>
                                  </p:childTnLst>
                                </p:cTn>
                              </p:par>
                              <p:par>
                                <p:cTn id="18" presetID="26" presetClass="emph" presetSubtype="0" fill="hold" grpId="1" nodeType="withEffect">
                                  <p:stCondLst>
                                    <p:cond delay="0"/>
                                  </p:stCondLst>
                                  <p:childTnLst>
                                    <p:animEffect transition="out" filter="fade">
                                      <p:cBhvr>
                                        <p:cTn id="19" dur="400" tmFilter="0, 0; .2, .5; .8, .5; 1, 0"/>
                                        <p:tgtEl>
                                          <p:spTgt spid="15"/>
                                        </p:tgtEl>
                                      </p:cBhvr>
                                    </p:animEffect>
                                    <p:animScale>
                                      <p:cBhvr>
                                        <p:cTn id="20" dur="200" autoRev="1" fill="hold"/>
                                        <p:tgtEl>
                                          <p:spTgt spid="15"/>
                                        </p:tgtEl>
                                      </p:cBhvr>
                                      <p:by x="105000" y="105000"/>
                                    </p:animScale>
                                  </p:childTnLst>
                                </p:cTn>
                              </p:par>
                            </p:childTnLst>
                          </p:cTn>
                        </p:par>
                        <p:par>
                          <p:cTn id="21" fill="hold">
                            <p:stCondLst>
                              <p:cond delay="41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350"/>
                                        <p:tgtEl>
                                          <p:spTgt spid="17"/>
                                        </p:tgtEl>
                                      </p:cBhvr>
                                    </p:animEffect>
                                  </p:childTnLst>
                                </p:cTn>
                              </p:par>
                              <p:par>
                                <p:cTn id="25" presetID="26" presetClass="emph" presetSubtype="0" fill="hold" grpId="1" nodeType="withEffect">
                                  <p:stCondLst>
                                    <p:cond delay="0"/>
                                  </p:stCondLst>
                                  <p:childTnLst>
                                    <p:animEffect transition="out" filter="fade">
                                      <p:cBhvr>
                                        <p:cTn id="26" dur="400" tmFilter="0, 0; .2, .5; .8, .5; 1, 0"/>
                                        <p:tgtEl>
                                          <p:spTgt spid="17"/>
                                        </p:tgtEl>
                                      </p:cBhvr>
                                    </p:animEffect>
                                    <p:animScale>
                                      <p:cBhvr>
                                        <p:cTn id="27" dur="200" autoRev="1" fill="hold"/>
                                        <p:tgtEl>
                                          <p:spTgt spid="17"/>
                                        </p:tgtEl>
                                      </p:cBhvr>
                                      <p:by x="105000" y="105000"/>
                                    </p:animScale>
                                  </p:childTnLst>
                                </p:cTn>
                              </p:par>
                            </p:childTnLst>
                          </p:cTn>
                        </p:par>
                        <p:par>
                          <p:cTn id="28" fill="hold">
                            <p:stCondLst>
                              <p:cond delay="46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350"/>
                                        <p:tgtEl>
                                          <p:spTgt spid="19"/>
                                        </p:tgtEl>
                                      </p:cBhvr>
                                    </p:animEffect>
                                  </p:childTnLst>
                                </p:cTn>
                              </p:par>
                              <p:par>
                                <p:cTn id="32" presetID="26" presetClass="emph" presetSubtype="0" fill="hold" grpId="1" nodeType="withEffect">
                                  <p:stCondLst>
                                    <p:cond delay="0"/>
                                  </p:stCondLst>
                                  <p:childTnLst>
                                    <p:animEffect transition="out" filter="fade">
                                      <p:cBhvr>
                                        <p:cTn id="33" dur="400" tmFilter="0, 0; .2, .5; .8, .5; 1, 0"/>
                                        <p:tgtEl>
                                          <p:spTgt spid="19"/>
                                        </p:tgtEl>
                                      </p:cBhvr>
                                    </p:animEffect>
                                    <p:animScale>
                                      <p:cBhvr>
                                        <p:cTn id="34" dur="200" autoRev="1" fill="hold"/>
                                        <p:tgtEl>
                                          <p:spTgt spid="19"/>
                                        </p:tgtEl>
                                      </p:cBhvr>
                                      <p:by x="105000" y="105000"/>
                                    </p:animScale>
                                  </p:childTnLst>
                                </p:cTn>
                              </p:par>
                            </p:childTnLst>
                          </p:cTn>
                        </p:par>
                        <p:par>
                          <p:cTn id="35" fill="hold">
                            <p:stCondLst>
                              <p:cond delay="5100"/>
                            </p:stCondLst>
                            <p:childTnLst>
                              <p:par>
                                <p:cTn id="36" presetID="10" presetClass="entr" presetSubtype="0"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350"/>
                                        <p:tgtEl>
                                          <p:spTgt spid="21"/>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21"/>
                                        </p:tgtEl>
                                      </p:cBhvr>
                                    </p:animEffect>
                                    <p:animScale>
                                      <p:cBhvr>
                                        <p:cTn id="41" dur="200" autoRev="1" fill="hold"/>
                                        <p:tgtEl>
                                          <p:spTgt spid="21"/>
                                        </p:tgtEl>
                                      </p:cBhvr>
                                      <p:by x="105000" y="105000"/>
                                    </p:animScale>
                                  </p:childTnLst>
                                </p:cTn>
                              </p:par>
                            </p:childTnLst>
                          </p:cTn>
                        </p:par>
                        <p:par>
                          <p:cTn id="42" fill="hold">
                            <p:stCondLst>
                              <p:cond delay="56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350"/>
                                        <p:tgtEl>
                                          <p:spTgt spid="22"/>
                                        </p:tgtEl>
                                      </p:cBhvr>
                                    </p:animEffect>
                                  </p:childTnLst>
                                </p:cTn>
                              </p:par>
                              <p:par>
                                <p:cTn id="46" presetID="26" presetClass="emph" presetSubtype="0" fill="hold" grpId="1" nodeType="withEffect">
                                  <p:stCondLst>
                                    <p:cond delay="0"/>
                                  </p:stCondLst>
                                  <p:childTnLst>
                                    <p:animEffect transition="out" filter="fade">
                                      <p:cBhvr>
                                        <p:cTn id="47" dur="400" tmFilter="0, 0; .2, .5; .8, .5; 1, 0"/>
                                        <p:tgtEl>
                                          <p:spTgt spid="22"/>
                                        </p:tgtEl>
                                      </p:cBhvr>
                                    </p:animEffect>
                                    <p:animScale>
                                      <p:cBhvr>
                                        <p:cTn id="48" dur="200" autoRev="1" fill="hold"/>
                                        <p:tgtEl>
                                          <p:spTgt spid="22"/>
                                        </p:tgtEl>
                                      </p:cBhvr>
                                      <p:by x="105000" y="105000"/>
                                    </p:animScale>
                                  </p:childTnLst>
                                </p:cTn>
                              </p:par>
                            </p:childTnLst>
                          </p:cTn>
                        </p:par>
                        <p:par>
                          <p:cTn id="49" fill="hold">
                            <p:stCondLst>
                              <p:cond delay="61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350"/>
                                        <p:tgtEl>
                                          <p:spTgt spid="24"/>
                                        </p:tgtEl>
                                      </p:cBhvr>
                                    </p:animEffect>
                                  </p:childTnLst>
                                </p:cTn>
                              </p:par>
                              <p:par>
                                <p:cTn id="53" presetID="26" presetClass="emph" presetSubtype="0" fill="hold" grpId="1" nodeType="withEffect">
                                  <p:stCondLst>
                                    <p:cond delay="0"/>
                                  </p:stCondLst>
                                  <p:childTnLst>
                                    <p:animEffect transition="out" filter="fade">
                                      <p:cBhvr>
                                        <p:cTn id="54" dur="400" tmFilter="0, 0; .2, .5; .8, .5; 1, 0"/>
                                        <p:tgtEl>
                                          <p:spTgt spid="24"/>
                                        </p:tgtEl>
                                      </p:cBhvr>
                                    </p:animEffect>
                                    <p:animScale>
                                      <p:cBhvr>
                                        <p:cTn id="55" dur="2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5" grpId="1"/>
      <p:bldP spid="17" grpId="0"/>
      <p:bldP spid="17" grpId="1"/>
      <p:bldP spid="19" grpId="0"/>
      <p:bldP spid="19" grpId="1"/>
      <p:bldP spid="21" grpId="0"/>
      <p:bldP spid="21" grpId="1"/>
      <p:bldP spid="22" grpId="0"/>
      <p:bldP spid="22" grpId="1"/>
      <p:bldP spid="24" grpId="0"/>
      <p:bldP spid="2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697157" y="658906"/>
            <a:ext cx="2672080" cy="521970"/>
          </a:xfrm>
          <a:prstGeom prst="rect">
            <a:avLst/>
          </a:prstGeom>
          <a:noFill/>
        </p:spPr>
        <p:txBody>
          <a:bodyPr wrap="none" rtlCol="0">
            <a:spAutoFit/>
          </a:bodyPr>
          <a:lstStyle/>
          <a:p>
            <a:r>
              <a:rPr kumimoji="1" lang="zh-CN" altLang="en-US" sz="2800" dirty="0">
                <a:solidFill>
                  <a:schemeClr val="bg1"/>
                </a:solidFill>
              </a:rPr>
              <a:t>用户注册、</a:t>
            </a:r>
            <a:r>
              <a:rPr kumimoji="1" lang="zh-CN" altLang="en-US" sz="2800" dirty="0">
                <a:solidFill>
                  <a:schemeClr val="bg1"/>
                </a:solidFill>
              </a:rPr>
              <a:t>登录</a:t>
            </a:r>
            <a:endParaRPr kumimoji="1" lang="zh-CN" altLang="en-US" sz="2800" dirty="0">
              <a:solidFill>
                <a:schemeClr val="bg1"/>
              </a:solidFill>
            </a:endParaRPr>
          </a:p>
        </p:txBody>
      </p:sp>
      <p:pic>
        <p:nvPicPr>
          <p:cNvPr id="3" name="图片 -2147482589"/>
          <p:cNvPicPr>
            <a:picLocks noChangeAspect="1"/>
          </p:cNvPicPr>
          <p:nvPr>
            <p:custDataLst>
              <p:tags r:id="rId1"/>
            </p:custDataLst>
          </p:nvPr>
        </p:nvPicPr>
        <p:blipFill>
          <a:blip r:embed="rId2"/>
          <a:stretch>
            <a:fillRect/>
          </a:stretch>
        </p:blipFill>
        <p:spPr>
          <a:xfrm>
            <a:off x="132080" y="1889760"/>
            <a:ext cx="2150110" cy="4789170"/>
          </a:xfrm>
          <a:prstGeom prst="rect">
            <a:avLst/>
          </a:prstGeom>
          <a:noFill/>
          <a:ln w="9525">
            <a:noFill/>
          </a:ln>
        </p:spPr>
      </p:pic>
      <p:pic>
        <p:nvPicPr>
          <p:cNvPr id="4" name="图片 -2147482585"/>
          <p:cNvPicPr>
            <a:picLocks noChangeAspect="1"/>
          </p:cNvPicPr>
          <p:nvPr>
            <p:custDataLst>
              <p:tags r:id="rId3"/>
            </p:custDataLst>
          </p:nvPr>
        </p:nvPicPr>
        <p:blipFill>
          <a:blip r:embed="rId4"/>
          <a:stretch>
            <a:fillRect/>
          </a:stretch>
        </p:blipFill>
        <p:spPr>
          <a:xfrm>
            <a:off x="2350135" y="1878330"/>
            <a:ext cx="2145030" cy="4800600"/>
          </a:xfrm>
          <a:prstGeom prst="rect">
            <a:avLst/>
          </a:prstGeom>
          <a:noFill/>
          <a:ln w="9525">
            <a:noFill/>
          </a:ln>
        </p:spPr>
      </p:pic>
      <p:pic>
        <p:nvPicPr>
          <p:cNvPr id="5" name="图片 -2147482578"/>
          <p:cNvPicPr>
            <a:picLocks noChangeAspect="1"/>
          </p:cNvPicPr>
          <p:nvPr>
            <p:custDataLst>
              <p:tags r:id="rId5"/>
            </p:custDataLst>
          </p:nvPr>
        </p:nvPicPr>
        <p:blipFill>
          <a:blip r:embed="rId6"/>
          <a:stretch>
            <a:fillRect/>
          </a:stretch>
        </p:blipFill>
        <p:spPr>
          <a:xfrm>
            <a:off x="4577715" y="1878330"/>
            <a:ext cx="2223770" cy="4951730"/>
          </a:xfrm>
          <a:prstGeom prst="rect">
            <a:avLst/>
          </a:prstGeom>
          <a:noFill/>
          <a:ln w="9525">
            <a:noFill/>
          </a:ln>
        </p:spPr>
      </p:pic>
      <p:sp>
        <p:nvSpPr>
          <p:cNvPr id="6" name="文本框 5"/>
          <p:cNvSpPr txBox="1"/>
          <p:nvPr/>
        </p:nvSpPr>
        <p:spPr>
          <a:xfrm>
            <a:off x="7421880" y="1732280"/>
            <a:ext cx="1821815" cy="368300"/>
          </a:xfrm>
          <a:prstGeom prst="rect">
            <a:avLst/>
          </a:prstGeom>
          <a:noFill/>
        </p:spPr>
        <p:txBody>
          <a:bodyPr wrap="square" rtlCol="0">
            <a:spAutoFit/>
          </a:bodyPr>
          <a:p>
            <a:r>
              <a:rPr lang="zh-CN" altLang="en-US"/>
              <a:t>注册</a:t>
            </a:r>
            <a:endParaRPr lang="zh-CN" altLang="en-US"/>
          </a:p>
        </p:txBody>
      </p:sp>
      <p:sp>
        <p:nvSpPr>
          <p:cNvPr id="7" name="文本框 6"/>
          <p:cNvSpPr txBox="1"/>
          <p:nvPr/>
        </p:nvSpPr>
        <p:spPr>
          <a:xfrm>
            <a:off x="7702550" y="2251075"/>
            <a:ext cx="3792220" cy="1771650"/>
          </a:xfrm>
          <a:prstGeom prst="rect">
            <a:avLst/>
          </a:prstGeom>
          <a:noFill/>
        </p:spPr>
        <p:txBody>
          <a:bodyPr wrap="square" rtlCol="0">
            <a:noAutofit/>
          </a:bodyPr>
          <a:p>
            <a:r>
              <a:rPr lang="en-US" altLang="zh-CN"/>
              <a:t>1</a:t>
            </a:r>
            <a:r>
              <a:rPr lang="zh-CN" altLang="en-US"/>
              <a:t>、自动弹窗获取微信头像、从相册选择图片、现场拍照</a:t>
            </a:r>
            <a:r>
              <a:rPr lang="en-US" altLang="zh-CN">
                <a:solidFill>
                  <a:srgbClr val="FF0000"/>
                </a:solidFill>
              </a:rPr>
              <a:t>3</a:t>
            </a:r>
            <a:r>
              <a:rPr lang="zh-CN" altLang="en-US">
                <a:solidFill>
                  <a:srgbClr val="FF0000"/>
                </a:solidFill>
              </a:rPr>
              <a:t>种方式</a:t>
            </a:r>
            <a:r>
              <a:rPr lang="zh-CN" altLang="en-US"/>
              <a:t>上传</a:t>
            </a:r>
            <a:r>
              <a:rPr lang="zh-CN" altLang="en-US"/>
              <a:t>头像</a:t>
            </a:r>
            <a:endParaRPr lang="zh-CN" altLang="en-US"/>
          </a:p>
          <a:p>
            <a:r>
              <a:rPr lang="en-US" altLang="zh-CN">
                <a:sym typeface="+mn-ea"/>
              </a:rPr>
              <a:t>2</a:t>
            </a:r>
            <a:r>
              <a:rPr lang="zh-CN" altLang="en-US">
                <a:sym typeface="+mn-ea"/>
              </a:rPr>
              <a:t>、自动弹窗获取微信昵称、手动输入</a:t>
            </a:r>
            <a:r>
              <a:rPr lang="en-US" altLang="zh-CN">
                <a:sym typeface="+mn-ea"/>
              </a:rPr>
              <a:t>2</a:t>
            </a:r>
            <a:r>
              <a:rPr lang="zh-CN" altLang="en-US">
                <a:solidFill>
                  <a:srgbClr val="FF0000"/>
                </a:solidFill>
                <a:sym typeface="+mn-ea"/>
              </a:rPr>
              <a:t>种方式</a:t>
            </a:r>
            <a:r>
              <a:rPr lang="zh-CN" altLang="en-US">
                <a:sym typeface="+mn-ea"/>
              </a:rPr>
              <a:t>上传头像</a:t>
            </a:r>
            <a:endParaRPr lang="zh-CN" altLang="en-US">
              <a:sym typeface="+mn-ea"/>
            </a:endParaRPr>
          </a:p>
          <a:p>
            <a:r>
              <a:rPr lang="en-US" altLang="zh-CN">
                <a:sym typeface="+mn-ea"/>
              </a:rPr>
              <a:t>3</a:t>
            </a:r>
            <a:r>
              <a:rPr lang="zh-CN" altLang="en-US">
                <a:sym typeface="+mn-ea"/>
              </a:rPr>
              <a:t>、云平台保存用户信息</a:t>
            </a:r>
            <a:endParaRPr lang="zh-CN" altLang="en-US"/>
          </a:p>
          <a:p>
            <a:endParaRPr lang="zh-CN" altLang="en-US"/>
          </a:p>
          <a:p>
            <a:endParaRPr lang="zh-CN" altLang="en-US"/>
          </a:p>
        </p:txBody>
      </p:sp>
      <p:sp>
        <p:nvSpPr>
          <p:cNvPr id="8" name="文本框 7"/>
          <p:cNvSpPr txBox="1"/>
          <p:nvPr>
            <p:custDataLst>
              <p:tags r:id="rId7"/>
            </p:custDataLst>
          </p:nvPr>
        </p:nvSpPr>
        <p:spPr>
          <a:xfrm>
            <a:off x="7569835" y="4173220"/>
            <a:ext cx="1821815" cy="368300"/>
          </a:xfrm>
          <a:prstGeom prst="rect">
            <a:avLst/>
          </a:prstGeom>
          <a:noFill/>
        </p:spPr>
        <p:txBody>
          <a:bodyPr wrap="square" rtlCol="0">
            <a:spAutoFit/>
          </a:bodyPr>
          <a:p>
            <a:r>
              <a:rPr lang="zh-CN" altLang="en-US"/>
              <a:t>登录</a:t>
            </a:r>
            <a:endParaRPr lang="zh-CN" altLang="en-US"/>
          </a:p>
        </p:txBody>
      </p:sp>
      <p:sp>
        <p:nvSpPr>
          <p:cNvPr id="9" name="文本框 8"/>
          <p:cNvSpPr txBox="1"/>
          <p:nvPr>
            <p:custDataLst>
              <p:tags r:id="rId8"/>
            </p:custDataLst>
          </p:nvPr>
        </p:nvSpPr>
        <p:spPr>
          <a:xfrm>
            <a:off x="7829550" y="4565015"/>
            <a:ext cx="3792220" cy="1771650"/>
          </a:xfrm>
          <a:prstGeom prst="rect">
            <a:avLst/>
          </a:prstGeom>
          <a:noFill/>
        </p:spPr>
        <p:txBody>
          <a:bodyPr wrap="square" rtlCol="0">
            <a:noAutofit/>
          </a:bodyPr>
          <a:p>
            <a:r>
              <a:rPr lang="en-US" altLang="zh-CN"/>
              <a:t>1</a:t>
            </a:r>
            <a:r>
              <a:rPr lang="zh-CN" altLang="en-US"/>
              <a:t>、注册之后，小程序可以自动识别本地账号id 与云平台匹配</a:t>
            </a:r>
            <a:r>
              <a:rPr lang="zh-CN" altLang="en-US">
                <a:solidFill>
                  <a:srgbClr val="FF0000"/>
                </a:solidFill>
              </a:rPr>
              <a:t>自动登录</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5697" y="658906"/>
            <a:ext cx="5516880" cy="521970"/>
          </a:xfrm>
          <a:prstGeom prst="rect">
            <a:avLst/>
          </a:prstGeom>
          <a:noFill/>
        </p:spPr>
        <p:txBody>
          <a:bodyPr wrap="none" rtlCol="0">
            <a:spAutoFit/>
          </a:bodyPr>
          <a:lstStyle/>
          <a:p>
            <a:r>
              <a:rPr kumimoji="1" lang="zh-CN" altLang="en-US" sz="2800" dirty="0">
                <a:solidFill>
                  <a:schemeClr val="bg1"/>
                </a:solidFill>
              </a:rPr>
              <a:t>个人信息、修改信息、管理员</a:t>
            </a:r>
            <a:r>
              <a:rPr kumimoji="1" lang="zh-CN" altLang="en-US" sz="2800" dirty="0">
                <a:solidFill>
                  <a:schemeClr val="bg1"/>
                </a:solidFill>
              </a:rPr>
              <a:t>通道</a:t>
            </a:r>
            <a:endParaRPr kumimoji="1" lang="zh-CN" altLang="en-US" sz="2800" dirty="0">
              <a:solidFill>
                <a:schemeClr val="bg1"/>
              </a:solidFill>
            </a:endParaRPr>
          </a:p>
        </p:txBody>
      </p:sp>
      <p:sp>
        <p:nvSpPr>
          <p:cNvPr id="7" name="文本框 6"/>
          <p:cNvSpPr txBox="1"/>
          <p:nvPr/>
        </p:nvSpPr>
        <p:spPr>
          <a:xfrm>
            <a:off x="6635750" y="2251075"/>
            <a:ext cx="3792220" cy="1771650"/>
          </a:xfrm>
          <a:prstGeom prst="rect">
            <a:avLst/>
          </a:prstGeom>
          <a:noFill/>
        </p:spPr>
        <p:txBody>
          <a:bodyPr wrap="square" rtlCol="0">
            <a:noAutofit/>
          </a:bodyPr>
          <a:p>
            <a:r>
              <a:rPr lang="en-US" altLang="zh-CN"/>
              <a:t>1</a:t>
            </a:r>
            <a:r>
              <a:rPr lang="zh-CN" altLang="en-US"/>
              <a:t>、每个用户设有姓名、电话、学院、学号、年级</a:t>
            </a:r>
            <a:r>
              <a:rPr lang="en-US" altLang="zh-CN"/>
              <a:t>5</a:t>
            </a:r>
            <a:r>
              <a:rPr lang="zh-CN" altLang="en-US"/>
              <a:t>个字段</a:t>
            </a:r>
            <a:r>
              <a:rPr lang="zh-CN" altLang="en-US"/>
              <a:t>信息</a:t>
            </a:r>
            <a:endParaRPr lang="zh-CN" altLang="en-US"/>
          </a:p>
          <a:p>
            <a:endParaRPr lang="zh-CN" altLang="en-US"/>
          </a:p>
          <a:p>
            <a:r>
              <a:rPr lang="en-US" altLang="zh-CN">
                <a:sym typeface="+mn-ea"/>
              </a:rPr>
              <a:t>2</a:t>
            </a:r>
            <a:r>
              <a:rPr lang="zh-CN" altLang="en-US">
                <a:sym typeface="+mn-ea"/>
              </a:rPr>
              <a:t>、其中学院和年级是具有特定选项的，即有下拉菜单选择，而其他三项可以手动输入</a:t>
            </a:r>
            <a:endParaRPr lang="zh-CN" altLang="en-US">
              <a:sym typeface="+mn-ea"/>
            </a:endParaRPr>
          </a:p>
          <a:p>
            <a:endParaRPr lang="zh-CN" altLang="en-US">
              <a:sym typeface="+mn-ea"/>
            </a:endParaRPr>
          </a:p>
          <a:p>
            <a:r>
              <a:rPr lang="en-US" altLang="zh-CN">
                <a:sym typeface="+mn-ea"/>
              </a:rPr>
              <a:t>3</a:t>
            </a:r>
            <a:r>
              <a:rPr lang="zh-CN" altLang="en-US">
                <a:sym typeface="+mn-ea"/>
              </a:rPr>
              <a:t>、同步数据库</a:t>
            </a:r>
            <a:endParaRPr lang="zh-CN" altLang="en-US">
              <a:sym typeface="+mn-ea"/>
            </a:endParaRPr>
          </a:p>
          <a:p>
            <a:endParaRPr lang="zh-CN" altLang="en-US">
              <a:sym typeface="+mn-ea"/>
            </a:endParaRPr>
          </a:p>
          <a:p>
            <a:r>
              <a:rPr lang="en-US" altLang="zh-CN">
                <a:sym typeface="+mn-ea"/>
              </a:rPr>
              <a:t>4</a:t>
            </a:r>
            <a:r>
              <a:rPr lang="zh-CN" altLang="en-US">
                <a:sym typeface="+mn-ea"/>
              </a:rPr>
              <a:t>、云台设置为</a:t>
            </a:r>
            <a:r>
              <a:rPr lang="zh-CN" altLang="en-US">
                <a:solidFill>
                  <a:srgbClr val="FF0000"/>
                </a:solidFill>
                <a:sym typeface="+mn-ea"/>
              </a:rPr>
              <a:t>管理员身份</a:t>
            </a:r>
            <a:r>
              <a:rPr lang="zh-CN" altLang="en-US">
                <a:sym typeface="+mn-ea"/>
              </a:rPr>
              <a:t>可方便初始化所有座位</a:t>
            </a:r>
            <a:endParaRPr lang="zh-CN" altLang="en-US"/>
          </a:p>
          <a:p>
            <a:endParaRPr lang="zh-CN" altLang="en-US"/>
          </a:p>
          <a:p>
            <a:endParaRPr lang="zh-CN" altLang="en-US"/>
          </a:p>
        </p:txBody>
      </p:sp>
      <p:pic>
        <p:nvPicPr>
          <p:cNvPr id="3" name="图片 -2147482563"/>
          <p:cNvPicPr>
            <a:picLocks noChangeAspect="1"/>
          </p:cNvPicPr>
          <p:nvPr>
            <p:custDataLst>
              <p:tags r:id="rId1"/>
            </p:custDataLst>
          </p:nvPr>
        </p:nvPicPr>
        <p:blipFill>
          <a:blip r:embed="rId2"/>
          <a:stretch>
            <a:fillRect/>
          </a:stretch>
        </p:blipFill>
        <p:spPr>
          <a:xfrm>
            <a:off x="434340" y="1850073"/>
            <a:ext cx="2341880" cy="4926965"/>
          </a:xfrm>
          <a:prstGeom prst="rect">
            <a:avLst/>
          </a:prstGeom>
          <a:noFill/>
          <a:ln w="9525">
            <a:noFill/>
          </a:ln>
        </p:spPr>
      </p:pic>
      <p:pic>
        <p:nvPicPr>
          <p:cNvPr id="4" name="图片 -2147482561"/>
          <p:cNvPicPr>
            <a:picLocks noChangeAspect="1"/>
          </p:cNvPicPr>
          <p:nvPr>
            <p:custDataLst>
              <p:tags r:id="rId3"/>
            </p:custDataLst>
          </p:nvPr>
        </p:nvPicPr>
        <p:blipFill>
          <a:blip r:embed="rId4"/>
          <a:stretch>
            <a:fillRect/>
          </a:stretch>
        </p:blipFill>
        <p:spPr>
          <a:xfrm>
            <a:off x="2834640" y="1850390"/>
            <a:ext cx="2349500" cy="49796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1960880" cy="521970"/>
          </a:xfrm>
          <a:prstGeom prst="rect">
            <a:avLst/>
          </a:prstGeom>
          <a:noFill/>
        </p:spPr>
        <p:txBody>
          <a:bodyPr wrap="none" rtlCol="0">
            <a:spAutoFit/>
          </a:bodyPr>
          <a:lstStyle/>
          <a:p>
            <a:r>
              <a:rPr kumimoji="1" lang="zh-CN" altLang="en-US" sz="2800" dirty="0">
                <a:solidFill>
                  <a:schemeClr val="bg1"/>
                </a:solidFill>
              </a:rPr>
              <a:t>新闻公告栏</a:t>
            </a:r>
            <a:endParaRPr kumimoji="1" lang="zh-CN" altLang="en-US" sz="2800" dirty="0">
              <a:solidFill>
                <a:schemeClr val="bg1"/>
              </a:solidFill>
            </a:endParaRPr>
          </a:p>
        </p:txBody>
      </p:sp>
      <p:sp>
        <p:nvSpPr>
          <p:cNvPr id="7" name="文本框 6"/>
          <p:cNvSpPr txBox="1"/>
          <p:nvPr/>
        </p:nvSpPr>
        <p:spPr>
          <a:xfrm>
            <a:off x="7820660" y="2162175"/>
            <a:ext cx="3792220" cy="1771650"/>
          </a:xfrm>
          <a:prstGeom prst="rect">
            <a:avLst/>
          </a:prstGeom>
          <a:noFill/>
        </p:spPr>
        <p:txBody>
          <a:bodyPr wrap="square" rtlCol="0">
            <a:noAutofit/>
          </a:bodyPr>
          <a:p>
            <a:r>
              <a:rPr lang="en-US" altLang="zh-CN"/>
              <a:t>1</a:t>
            </a:r>
            <a:r>
              <a:rPr lang="zh-CN" altLang="en-US"/>
              <a:t>、管理员可在</a:t>
            </a:r>
            <a:r>
              <a:rPr lang="zh-CN" altLang="en-US"/>
              <a:t>后台创建信息，包括公告标题、公告内容、封面等信息</a:t>
            </a:r>
            <a:endParaRPr lang="zh-CN" altLang="en-US"/>
          </a:p>
          <a:p>
            <a:endParaRPr lang="zh-CN" altLang="en-US"/>
          </a:p>
          <a:p>
            <a:r>
              <a:rPr lang="en-US" altLang="zh-CN">
                <a:sym typeface="+mn-ea"/>
              </a:rPr>
              <a:t>2</a:t>
            </a:r>
            <a:r>
              <a:rPr lang="zh-CN" altLang="en-US">
                <a:sym typeface="+mn-ea"/>
              </a:rPr>
              <a:t>、用户可及时浏览相关信息</a:t>
            </a:r>
            <a:endParaRPr lang="zh-CN" altLang="en-US"/>
          </a:p>
          <a:p>
            <a:endParaRPr lang="zh-CN" altLang="en-US"/>
          </a:p>
          <a:p>
            <a:endParaRPr lang="zh-CN" altLang="en-US"/>
          </a:p>
        </p:txBody>
      </p:sp>
      <p:pic>
        <p:nvPicPr>
          <p:cNvPr id="3" name="图片 -2147482522" descr="公告栏"/>
          <p:cNvPicPr>
            <a:picLocks noChangeAspect="1"/>
          </p:cNvPicPr>
          <p:nvPr>
            <p:custDataLst>
              <p:tags r:id="rId1"/>
            </p:custDataLst>
          </p:nvPr>
        </p:nvPicPr>
        <p:blipFill>
          <a:blip r:embed="rId2"/>
          <a:stretch>
            <a:fillRect/>
          </a:stretch>
        </p:blipFill>
        <p:spPr>
          <a:xfrm>
            <a:off x="246063" y="1397635"/>
            <a:ext cx="5269865" cy="2625090"/>
          </a:xfrm>
          <a:prstGeom prst="rect">
            <a:avLst/>
          </a:prstGeom>
          <a:noFill/>
          <a:ln w="9525">
            <a:noFill/>
          </a:ln>
        </p:spPr>
      </p:pic>
      <p:pic>
        <p:nvPicPr>
          <p:cNvPr id="4" name="图片 -2147482520" descr="公告栏2"/>
          <p:cNvPicPr>
            <a:picLocks noChangeAspect="1"/>
          </p:cNvPicPr>
          <p:nvPr>
            <p:custDataLst>
              <p:tags r:id="rId3"/>
            </p:custDataLst>
          </p:nvPr>
        </p:nvPicPr>
        <p:blipFill>
          <a:blip r:embed="rId4"/>
          <a:stretch>
            <a:fillRect/>
          </a:stretch>
        </p:blipFill>
        <p:spPr>
          <a:xfrm>
            <a:off x="5019675" y="1495743"/>
            <a:ext cx="2152650" cy="47847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63957" y="658906"/>
            <a:ext cx="1605280" cy="521970"/>
          </a:xfrm>
          <a:prstGeom prst="rect">
            <a:avLst/>
          </a:prstGeom>
          <a:noFill/>
        </p:spPr>
        <p:txBody>
          <a:bodyPr wrap="none" rtlCol="0">
            <a:spAutoFit/>
          </a:bodyPr>
          <a:lstStyle/>
          <a:p>
            <a:r>
              <a:rPr kumimoji="1" lang="zh-CN" altLang="en-US" sz="2800" dirty="0">
                <a:solidFill>
                  <a:schemeClr val="bg1"/>
                </a:solidFill>
              </a:rPr>
              <a:t>座位预约</a:t>
            </a:r>
            <a:endParaRPr kumimoji="1" lang="zh-CN" altLang="en-US" sz="2800" dirty="0">
              <a:solidFill>
                <a:schemeClr val="bg1"/>
              </a:solidFill>
            </a:endParaRPr>
          </a:p>
        </p:txBody>
      </p:sp>
      <p:sp>
        <p:nvSpPr>
          <p:cNvPr id="7" name="文本框 6"/>
          <p:cNvSpPr txBox="1"/>
          <p:nvPr/>
        </p:nvSpPr>
        <p:spPr>
          <a:xfrm>
            <a:off x="6096000" y="1673860"/>
            <a:ext cx="5516880" cy="5184140"/>
          </a:xfrm>
          <a:prstGeom prst="rect">
            <a:avLst/>
          </a:prstGeom>
          <a:noFill/>
        </p:spPr>
        <p:txBody>
          <a:bodyPr wrap="square" rtlCol="0">
            <a:noAutofit/>
          </a:bodyPr>
          <a:p>
            <a:r>
              <a:t>1. </a:t>
            </a:r>
            <a:r>
              <a:rPr lang="zh-CN"/>
              <a:t>良好的</a:t>
            </a:r>
            <a:r>
              <a:t>场馆内的座位图，</a:t>
            </a:r>
            <a:r>
              <a:rPr lang="zh-CN"/>
              <a:t>清晰</a:t>
            </a:r>
            <a:r>
              <a:t>了解座位的位置和数量</a:t>
            </a:r>
            <a:r>
              <a:rPr lang="zh-CN"/>
              <a:t>以及座位的状态（三种</a:t>
            </a:r>
            <a:r>
              <a:rPr lang="zh-CN"/>
              <a:t>颜色）</a:t>
            </a:r>
            <a:endParaRPr lang="zh-CN"/>
          </a:p>
          <a:p/>
          <a:p>
            <a:r>
              <a:t>2. </a:t>
            </a:r>
            <a:r>
              <a:rPr lang="zh-CN"/>
              <a:t>根据</a:t>
            </a:r>
            <a:r>
              <a:rPr lang="zh-CN">
                <a:solidFill>
                  <a:srgbClr val="FF0000"/>
                </a:solidFill>
              </a:rPr>
              <a:t>不同时间段</a:t>
            </a:r>
            <a:r>
              <a:t>选择座位，并进行预约</a:t>
            </a:r>
            <a:r>
              <a:rPr lang="zh-CN"/>
              <a:t>，</a:t>
            </a:r>
            <a:r>
              <a:t>预约时</a:t>
            </a:r>
            <a:r>
              <a:rPr>
                <a:solidFill>
                  <a:srgbClr val="FF0000"/>
                </a:solidFill>
              </a:rPr>
              <a:t>自动生成个人账号信息</a:t>
            </a:r>
            <a:r>
              <a:t>，如姓名、电话等供用户核对确认，预约遵循以下原则：</a:t>
            </a:r>
          </a:p>
          <a:p>
            <a:pPr indent="457200"/>
            <a:r>
              <a:rPr>
                <a:sym typeface="+mn-ea"/>
              </a:rPr>
              <a:t>a. 用户</a:t>
            </a:r>
            <a:r>
              <a:rPr>
                <a:solidFill>
                  <a:srgbClr val="FF0000"/>
                </a:solidFill>
                <a:sym typeface="+mn-ea"/>
              </a:rPr>
              <a:t>只能提前预约</a:t>
            </a:r>
            <a:r>
              <a:rPr>
                <a:sym typeface="+mn-ea"/>
              </a:rPr>
              <a:t>，小程序实时获取时间，只会显示当前时间更晚的时间段，比如现在是上午11点，就不会显示11点之前的时间段；</a:t>
            </a:r>
            <a:endParaRPr>
              <a:sym typeface="+mn-ea"/>
            </a:endParaRPr>
          </a:p>
          <a:p>
            <a:pPr indent="457200"/>
          </a:p>
          <a:p>
            <a:pPr indent="457200"/>
            <a:r>
              <a:rPr>
                <a:sym typeface="+mn-ea"/>
              </a:rPr>
              <a:t>b </a:t>
            </a:r>
            <a:r>
              <a:rPr>
                <a:solidFill>
                  <a:srgbClr val="FF0000"/>
                </a:solidFill>
                <a:sym typeface="+mn-ea"/>
              </a:rPr>
              <a:t>同一个时间段，每个用户只能预约一个座位</a:t>
            </a:r>
            <a:r>
              <a:rPr>
                <a:sym typeface="+mn-ea"/>
              </a:rPr>
              <a:t>，一天共分5个时间段，即每个用户一天只能预约</a:t>
            </a:r>
            <a:r>
              <a:rPr>
                <a:solidFill>
                  <a:srgbClr val="FF0000"/>
                </a:solidFill>
                <a:sym typeface="+mn-ea"/>
              </a:rPr>
              <a:t>至多5</a:t>
            </a:r>
            <a:r>
              <a:rPr lang="zh-CN">
                <a:solidFill>
                  <a:srgbClr val="FF0000"/>
                </a:solidFill>
                <a:sym typeface="+mn-ea"/>
              </a:rPr>
              <a:t>个座位</a:t>
            </a:r>
            <a:endParaRPr lang="zh-CN">
              <a:solidFill>
                <a:srgbClr val="FF0000"/>
              </a:solidFill>
              <a:sym typeface="+mn-ea"/>
            </a:endParaRPr>
          </a:p>
          <a:p/>
          <a:p>
            <a:r>
              <a:rPr lang="en-US"/>
              <a:t>3.</a:t>
            </a:r>
            <a:r>
              <a:rPr lang="zh-CN" altLang="en-US"/>
              <a:t>预约完成之后，座位图发生相应变化</a:t>
            </a:r>
            <a:endParaRPr lang="zh-CN" altLang="en-US"/>
          </a:p>
          <a:p>
            <a:endParaRPr lang="zh-CN" altLang="en-US"/>
          </a:p>
          <a:p>
            <a:r>
              <a:rPr lang="en-US" altLang="zh-CN"/>
              <a:t>4.</a:t>
            </a:r>
            <a:r>
              <a:rPr lang="zh-CN" altLang="en-US"/>
              <a:t>另一个用户</a:t>
            </a:r>
            <a:r>
              <a:rPr lang="zh-CN" altLang="en-US">
                <a:solidFill>
                  <a:srgbClr val="FF0000"/>
                </a:solidFill>
              </a:rPr>
              <a:t>不能再预约</a:t>
            </a:r>
            <a:r>
              <a:rPr lang="zh-CN" altLang="en-US">
                <a:solidFill>
                  <a:schemeClr val="tx1"/>
                </a:solidFill>
              </a:rPr>
              <a:t>该座位，但可以预约该时间段的另</a:t>
            </a:r>
            <a:r>
              <a:rPr lang="zh-CN" altLang="en-US">
                <a:solidFill>
                  <a:srgbClr val="FF0000"/>
                </a:solidFill>
              </a:rPr>
              <a:t>一个</a:t>
            </a:r>
            <a:r>
              <a:rPr lang="zh-CN" altLang="en-US">
                <a:solidFill>
                  <a:schemeClr val="tx1"/>
                </a:solidFill>
              </a:rPr>
              <a:t>座位，同样不能重复预约</a:t>
            </a:r>
            <a:endParaRPr>
              <a:solidFill>
                <a:srgbClr val="FF0000"/>
              </a:solidFill>
            </a:endParaRPr>
          </a:p>
          <a:p/>
          <a:p>
            <a:pPr indent="457200"/>
          </a:p>
          <a:p>
            <a:endParaRPr lang="zh-CN" altLang="en-US"/>
          </a:p>
        </p:txBody>
      </p:sp>
      <p:pic>
        <p:nvPicPr>
          <p:cNvPr id="3" name="图片 -2147482519" descr="座位预约1"/>
          <p:cNvPicPr>
            <a:picLocks noChangeAspect="1"/>
          </p:cNvPicPr>
          <p:nvPr>
            <p:custDataLst>
              <p:tags r:id="rId1"/>
            </p:custDataLst>
          </p:nvPr>
        </p:nvPicPr>
        <p:blipFill>
          <a:blip r:embed="rId2"/>
          <a:stretch>
            <a:fillRect/>
          </a:stretch>
        </p:blipFill>
        <p:spPr>
          <a:xfrm>
            <a:off x="370840" y="1336675"/>
            <a:ext cx="2294890" cy="5102860"/>
          </a:xfrm>
          <a:prstGeom prst="rect">
            <a:avLst/>
          </a:prstGeom>
          <a:noFill/>
          <a:ln w="9525">
            <a:noFill/>
          </a:ln>
        </p:spPr>
      </p:pic>
      <p:pic>
        <p:nvPicPr>
          <p:cNvPr id="5" name="图片 4" descr="座位预约3"/>
          <p:cNvPicPr>
            <a:picLocks noChangeAspect="1"/>
          </p:cNvPicPr>
          <p:nvPr/>
        </p:nvPicPr>
        <p:blipFill>
          <a:blip r:embed="rId3"/>
          <a:stretch>
            <a:fillRect/>
          </a:stretch>
        </p:blipFill>
        <p:spPr>
          <a:xfrm>
            <a:off x="2839720" y="1336675"/>
            <a:ext cx="2404110" cy="5343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30557" y="658906"/>
            <a:ext cx="1960880" cy="521970"/>
          </a:xfrm>
          <a:prstGeom prst="rect">
            <a:avLst/>
          </a:prstGeom>
          <a:noFill/>
        </p:spPr>
        <p:txBody>
          <a:bodyPr wrap="none" rtlCol="0">
            <a:spAutoFit/>
          </a:bodyPr>
          <a:lstStyle/>
          <a:p>
            <a:pPr algn="l"/>
            <a:r>
              <a:rPr kumimoji="1" lang="zh-CN" altLang="en-US" sz="2800" dirty="0">
                <a:solidFill>
                  <a:schemeClr val="bg1"/>
                </a:solidFill>
                <a:sym typeface="+mn-ea"/>
              </a:rPr>
              <a:t>签到、签退</a:t>
            </a:r>
            <a:endParaRPr kumimoji="1" lang="zh-CN" altLang="en-US" sz="2800" dirty="0">
              <a:solidFill>
                <a:schemeClr val="bg1"/>
              </a:solidFill>
              <a:sym typeface="+mn-ea"/>
            </a:endParaRPr>
          </a:p>
        </p:txBody>
      </p:sp>
      <p:sp>
        <p:nvSpPr>
          <p:cNvPr id="5" name="文本框 4"/>
          <p:cNvSpPr txBox="1"/>
          <p:nvPr>
            <p:custDataLst>
              <p:tags r:id="rId1"/>
            </p:custDataLst>
          </p:nvPr>
        </p:nvSpPr>
        <p:spPr>
          <a:xfrm>
            <a:off x="6287770" y="1405890"/>
            <a:ext cx="5769610" cy="5184140"/>
          </a:xfrm>
          <a:prstGeom prst="rect">
            <a:avLst/>
          </a:prstGeom>
          <a:noFill/>
        </p:spPr>
        <p:txBody>
          <a:bodyPr wrap="square" rtlCol="0">
            <a:noAutofit/>
          </a:bodyPr>
          <a:p>
            <a:pPr indent="457200"/>
          </a:p>
          <a:p>
            <a:pPr indent="457200"/>
          </a:p>
          <a:p>
            <a:r>
              <a:t>1.用户通过</a:t>
            </a:r>
            <a:r>
              <a:rPr>
                <a:solidFill>
                  <a:srgbClr val="FF0000"/>
                </a:solidFill>
              </a:rPr>
              <a:t>手机相机扫描二维码</a:t>
            </a:r>
            <a:r>
              <a:t>进行签到签退；</a:t>
            </a:r>
          </a:p>
          <a:p/>
          <a:p>
            <a:r>
              <a:t>2.当在多个时间段预约了同个座位时，小程序可以根据实时获取的时间</a:t>
            </a:r>
            <a:r>
              <a:rPr>
                <a:solidFill>
                  <a:srgbClr val="FF0000"/>
                </a:solidFill>
              </a:rPr>
              <a:t>智能签到和签退</a:t>
            </a:r>
            <a:r>
              <a:t>相应时间段的预约座位；</a:t>
            </a:r>
          </a:p>
          <a:p/>
          <a:p>
            <a:r>
              <a:t>3.小程序根据签到的数据进行</a:t>
            </a:r>
            <a:r>
              <a:rPr>
                <a:solidFill>
                  <a:srgbClr val="FF0000"/>
                </a:solidFill>
              </a:rPr>
              <a:t>数据可视化分析</a:t>
            </a:r>
            <a:r>
              <a:t>，达到提高用户积极性的作用</a:t>
            </a:r>
          </a:p>
        </p:txBody>
      </p:sp>
      <p:pic>
        <p:nvPicPr>
          <p:cNvPr id="3" name="图片 2" descr="签到"/>
          <p:cNvPicPr>
            <a:picLocks noChangeAspect="1"/>
          </p:cNvPicPr>
          <p:nvPr/>
        </p:nvPicPr>
        <p:blipFill>
          <a:blip r:embed="rId2"/>
          <a:srcRect t="29870" b="25130"/>
          <a:stretch>
            <a:fillRect/>
          </a:stretch>
        </p:blipFill>
        <p:spPr>
          <a:xfrm>
            <a:off x="139065" y="2337435"/>
            <a:ext cx="3119755" cy="3119755"/>
          </a:xfrm>
          <a:prstGeom prst="rect">
            <a:avLst/>
          </a:prstGeom>
        </p:spPr>
      </p:pic>
      <p:pic>
        <p:nvPicPr>
          <p:cNvPr id="4" name="图片 3" descr="签退"/>
          <p:cNvPicPr>
            <a:picLocks noChangeAspect="1"/>
          </p:cNvPicPr>
          <p:nvPr/>
        </p:nvPicPr>
        <p:blipFill>
          <a:blip r:embed="rId3"/>
          <a:srcRect l="1440" t="32898" r="-1440" b="22102"/>
          <a:stretch>
            <a:fillRect/>
          </a:stretch>
        </p:blipFill>
        <p:spPr>
          <a:xfrm>
            <a:off x="3145790" y="2337435"/>
            <a:ext cx="3086100" cy="3086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29042,&quot;width&quot;:13069}"/>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ABLE_BEAUTIFY" val="smartTable{32bbed63-0bba-4f12-a2e9-accb16f7291e}"/>
  <p:tag name="TABLE_ENDDRAG_ORIGIN_RECT" val="376*382"/>
  <p:tag name="TABLE_ENDDRAG_RECT" val="11*136*376*382"/>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ISPRING_PRESENTATION_TITLE" val="多边形创意工作总结PPT模板"/>
  <p:tag name="KSO_WPP_MARK_KEY" val="fb4219fd-35ef-40e7-8821-75de6dc94cce"/>
  <p:tag name="COMMONDATA" val="eyJoZGlkIjoiZjQzMDk4NTRlY2Y5YTYwNzE3ZDAxYWZmMmYxNDhmOTY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2572</Words>
  <Application>WPS 演示</Application>
  <PresentationFormat>宽屏</PresentationFormat>
  <Paragraphs>326</Paragraphs>
  <Slides>17</Slides>
  <Notes>21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17</vt:i4>
      </vt:variant>
    </vt:vector>
  </HeadingPairs>
  <TitlesOfParts>
    <vt:vector size="38" baseType="lpstr">
      <vt:lpstr>Arial</vt:lpstr>
      <vt:lpstr>宋体</vt:lpstr>
      <vt:lpstr>Wingdings</vt:lpstr>
      <vt:lpstr>Arial</vt:lpstr>
      <vt:lpstr>微软雅黑</vt:lpstr>
      <vt:lpstr>ITC Avant Garde Std Bk</vt:lpstr>
      <vt:lpstr>Century Gothic</vt:lpstr>
      <vt:lpstr>等线</vt:lpstr>
      <vt:lpstr>Arial Unicode MS</vt:lpstr>
      <vt:lpstr>等线 Light</vt:lpstr>
      <vt:lpstr>Times New Roman</vt:lpstr>
      <vt:lpstr>方正正中黑简体</vt:lpstr>
      <vt:lpstr>黑体</vt:lpstr>
      <vt:lpstr>Calibri</vt:lpstr>
      <vt:lpstr>Open Sans</vt:lpstr>
      <vt:lpstr>Arial Rounded MT Bold</vt:lpstr>
      <vt:lpstr>Meiryo</vt:lpstr>
      <vt:lpstr>Yu Gothic UI</vt:lpstr>
      <vt:lpstr>Arial Narrow</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★☆星★☆</cp:lastModifiedBy>
  <cp:revision>57</cp:revision>
  <dcterms:created xsi:type="dcterms:W3CDTF">2017-10-13T08:07:00Z</dcterms:created>
  <dcterms:modified xsi:type="dcterms:W3CDTF">2023-07-02T08:30:57Z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0B79DB7043A946A082832C1568A3CD7A</vt:lpwstr>
  </property>
  <property fmtid="{D5CDD505-2E9C-101B-9397-08002B2CF9AE}" pid="3" name="KSOProductBuildVer">
    <vt:lpwstr>2052-11.1.0.12980</vt:lpwstr>
  </property>
</Properties>
</file>